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749" r:id="rId3"/>
    <p:sldId id="647" r:id="rId5"/>
    <p:sldId id="748" r:id="rId6"/>
    <p:sldId id="358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361" r:id="rId17"/>
    <p:sldId id="362" r:id="rId18"/>
    <p:sldId id="651" r:id="rId19"/>
    <p:sldId id="363" r:id="rId20"/>
    <p:sldId id="652" r:id="rId21"/>
    <p:sldId id="372" r:id="rId22"/>
    <p:sldId id="653" r:id="rId23"/>
    <p:sldId id="365" r:id="rId24"/>
    <p:sldId id="654" r:id="rId25"/>
    <p:sldId id="366" r:id="rId26"/>
    <p:sldId id="655" r:id="rId27"/>
    <p:sldId id="852" r:id="rId28"/>
    <p:sldId id="851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6E0876"/>
    <a:srgbClr val="0F73EE"/>
    <a:srgbClr val="E3C9F7"/>
    <a:srgbClr val="731AB6"/>
    <a:srgbClr val="740A47"/>
    <a:srgbClr val="720C4E"/>
    <a:srgbClr val="700E54"/>
    <a:srgbClr val="881DB3"/>
    <a:srgbClr val="FEE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04" autoAdjust="0"/>
    <p:restoredTop sz="86486" autoAdjust="0"/>
  </p:normalViewPr>
  <p:slideViewPr>
    <p:cSldViewPr snapToGrid="0" showGuides="1">
      <p:cViewPr varScale="1">
        <p:scale>
          <a:sx n="96" d="100"/>
          <a:sy n="96" d="100"/>
        </p:scale>
        <p:origin x="402" y="78"/>
      </p:cViewPr>
      <p:guideLst>
        <p:guide orient="horz" pos="2430"/>
        <p:guide pos="3840"/>
        <p:guide pos="6403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tags" Target="../tags/tag8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4828859" y="3308866"/>
            <a:ext cx="540390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/>
            </a:pPr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图像的位平面概念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endParaRPr lang="zh-CN" altLang="en-US" sz="4000" dirty="0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/>
            <p:cNvCxnSpPr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组合 167"/>
          <p:cNvGrpSpPr/>
          <p:nvPr/>
        </p:nvGrpSpPr>
        <p:grpSpPr>
          <a:xfrm>
            <a:off x="1259350" y="671653"/>
            <a:ext cx="4836651" cy="840284"/>
            <a:chOff x="3135993" y="1051060"/>
            <a:chExt cx="4836651" cy="840284"/>
          </a:xfrm>
        </p:grpSpPr>
        <p:sp>
          <p:nvSpPr>
            <p:cNvPr id="169" name="矩形: 圆角 168"/>
            <p:cNvSpPr/>
            <p:nvPr/>
          </p:nvSpPr>
          <p:spPr>
            <a:xfrm>
              <a:off x="3839426" y="1280937"/>
              <a:ext cx="41332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3972880" y="1333399"/>
              <a:ext cx="399976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图像各个位平面的作用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71" name="矩形 170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4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72" name="直接连接符 17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组合 173"/>
          <p:cNvGrpSpPr/>
          <p:nvPr/>
        </p:nvGrpSpPr>
        <p:grpSpPr>
          <a:xfrm>
            <a:off x="1686642" y="1811148"/>
            <a:ext cx="7400914" cy="554008"/>
            <a:chOff x="1962782" y="3317604"/>
            <a:chExt cx="7400914" cy="554008"/>
          </a:xfrm>
        </p:grpSpPr>
        <p:sp>
          <p:nvSpPr>
            <p:cNvPr id="175" name="矩形: 圆角 174"/>
            <p:cNvSpPr/>
            <p:nvPr/>
          </p:nvSpPr>
          <p:spPr>
            <a:xfrm>
              <a:off x="1962782" y="3317604"/>
              <a:ext cx="7400914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/>
            <p:cNvSpPr/>
            <p:nvPr/>
          </p:nvSpPr>
          <p:spPr>
            <a:xfrm>
              <a:off x="2096235" y="3384550"/>
              <a:ext cx="7086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去掉第</a:t>
              </a:r>
              <a:r>
                <a:rPr lang="en-US" altLang="zh-CN" sz="2400" dirty="0"/>
                <a:t>1</a:t>
              </a:r>
              <a:r>
                <a:rPr lang="zh-CN" altLang="en-US" sz="2400" dirty="0"/>
                <a:t>－</a:t>
              </a:r>
              <a:r>
                <a:rPr lang="en-US" altLang="zh-CN" sz="2400" dirty="0"/>
                <a:t>4</a:t>
              </a:r>
              <a:r>
                <a:rPr lang="zh-CN" altLang="en-US" sz="2400" dirty="0">
                  <a:latin typeface="+mn-ea"/>
                </a:rPr>
                <a:t>个位平面的</a:t>
              </a:r>
              <a:r>
                <a:rPr lang="en-US" altLang="zh-CN" sz="2400" dirty="0"/>
                <a:t>Lena</a:t>
              </a:r>
              <a:r>
                <a:rPr lang="zh-CN" altLang="en-US" sz="2400" dirty="0">
                  <a:latin typeface="+mn-ea"/>
                </a:rPr>
                <a:t>图像和第</a:t>
              </a:r>
              <a:r>
                <a:rPr lang="en-US" altLang="zh-CN" sz="2400" dirty="0"/>
                <a:t>1</a:t>
              </a:r>
              <a:r>
                <a:rPr lang="zh-CN" altLang="en-US" sz="2400" dirty="0"/>
                <a:t>－</a:t>
              </a:r>
              <a:r>
                <a:rPr lang="en-US" altLang="zh-CN" sz="2400" dirty="0"/>
                <a:t>4</a:t>
              </a:r>
              <a:r>
                <a:rPr lang="zh-CN" altLang="en-US" sz="2400" dirty="0">
                  <a:latin typeface="+mn-ea"/>
                </a:rPr>
                <a:t>个位平面 </a:t>
              </a:r>
              <a:endParaRPr lang="zh-CN" altLang="en-US" sz="2400" dirty="0">
                <a:latin typeface="+mn-ea"/>
              </a:endParaRPr>
            </a:p>
          </p:txBody>
        </p:sp>
      </p:grpSp>
      <p:pic>
        <p:nvPicPr>
          <p:cNvPr id="11" name="图片 13315"/>
          <p:cNvPicPr/>
          <p:nvPr/>
        </p:nvPicPr>
        <p:blipFill>
          <a:blip r:embed="rId1"/>
          <a:srcRect l="3326" t="11960" r="3326" b="3987"/>
          <a:stretch>
            <a:fillRect/>
          </a:stretch>
        </p:blipFill>
        <p:spPr>
          <a:xfrm>
            <a:off x="1686640" y="2664367"/>
            <a:ext cx="8586072" cy="3390064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组合 167"/>
          <p:cNvGrpSpPr/>
          <p:nvPr/>
        </p:nvGrpSpPr>
        <p:grpSpPr>
          <a:xfrm>
            <a:off x="1259350" y="671653"/>
            <a:ext cx="4836651" cy="840284"/>
            <a:chOff x="3135993" y="1051060"/>
            <a:chExt cx="4836651" cy="840284"/>
          </a:xfrm>
        </p:grpSpPr>
        <p:sp>
          <p:nvSpPr>
            <p:cNvPr id="169" name="矩形: 圆角 168"/>
            <p:cNvSpPr/>
            <p:nvPr/>
          </p:nvSpPr>
          <p:spPr>
            <a:xfrm>
              <a:off x="3839426" y="1280937"/>
              <a:ext cx="41332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3972880" y="1333399"/>
              <a:ext cx="399976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图像各个位平面的作用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71" name="矩形 170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5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72" name="直接连接符 17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组合 173"/>
          <p:cNvGrpSpPr/>
          <p:nvPr/>
        </p:nvGrpSpPr>
        <p:grpSpPr>
          <a:xfrm>
            <a:off x="1686642" y="1811148"/>
            <a:ext cx="7400914" cy="554008"/>
            <a:chOff x="1962782" y="3317604"/>
            <a:chExt cx="7400914" cy="554008"/>
          </a:xfrm>
        </p:grpSpPr>
        <p:sp>
          <p:nvSpPr>
            <p:cNvPr id="175" name="矩形: 圆角 174"/>
            <p:cNvSpPr/>
            <p:nvPr/>
          </p:nvSpPr>
          <p:spPr>
            <a:xfrm>
              <a:off x="1962782" y="3317604"/>
              <a:ext cx="7400914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/>
            <p:cNvSpPr/>
            <p:nvPr/>
          </p:nvSpPr>
          <p:spPr>
            <a:xfrm>
              <a:off x="2096235" y="3384550"/>
              <a:ext cx="7086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去掉第</a:t>
              </a:r>
              <a:r>
                <a:rPr lang="en-US" altLang="zh-CN" sz="2400" dirty="0"/>
                <a:t>1</a:t>
              </a:r>
              <a:r>
                <a:rPr lang="zh-CN" altLang="en-US" sz="2400" dirty="0"/>
                <a:t>－</a:t>
              </a:r>
              <a:r>
                <a:rPr lang="en-US" altLang="zh-CN" sz="2400" dirty="0"/>
                <a:t>5</a:t>
              </a:r>
              <a:r>
                <a:rPr lang="zh-CN" altLang="en-US" sz="2400" dirty="0">
                  <a:latin typeface="+mn-ea"/>
                </a:rPr>
                <a:t>个位平面的</a:t>
              </a:r>
              <a:r>
                <a:rPr lang="en-US" altLang="zh-CN" sz="2400" dirty="0"/>
                <a:t>Lena</a:t>
              </a:r>
              <a:r>
                <a:rPr lang="zh-CN" altLang="en-US" sz="2400" dirty="0">
                  <a:latin typeface="+mn-ea"/>
                </a:rPr>
                <a:t>图像和第</a:t>
              </a:r>
              <a:r>
                <a:rPr lang="en-US" altLang="zh-CN" sz="2400" dirty="0"/>
                <a:t>1</a:t>
              </a:r>
              <a:r>
                <a:rPr lang="zh-CN" altLang="en-US" sz="2400" dirty="0"/>
                <a:t>－</a:t>
              </a:r>
              <a:r>
                <a:rPr lang="en-US" altLang="zh-CN" sz="2400" dirty="0"/>
                <a:t>5</a:t>
              </a:r>
              <a:r>
                <a:rPr lang="zh-CN" altLang="en-US" sz="2400" dirty="0">
                  <a:latin typeface="+mn-ea"/>
                </a:rPr>
                <a:t>个位平面 </a:t>
              </a:r>
              <a:endParaRPr lang="zh-CN" altLang="en-US" sz="2400" dirty="0">
                <a:latin typeface="+mn-ea"/>
              </a:endParaRPr>
            </a:p>
          </p:txBody>
        </p:sp>
      </p:grpSp>
      <p:pic>
        <p:nvPicPr>
          <p:cNvPr id="12" name="图片 14339"/>
          <p:cNvPicPr/>
          <p:nvPr/>
        </p:nvPicPr>
        <p:blipFill>
          <a:blip r:embed="rId1"/>
          <a:srcRect l="3326" t="11960" r="3326" b="3987"/>
          <a:stretch>
            <a:fillRect/>
          </a:stretch>
        </p:blipFill>
        <p:spPr>
          <a:xfrm>
            <a:off x="1666874" y="2673654"/>
            <a:ext cx="8605839" cy="3415806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组合 167"/>
          <p:cNvGrpSpPr/>
          <p:nvPr/>
        </p:nvGrpSpPr>
        <p:grpSpPr>
          <a:xfrm>
            <a:off x="1259350" y="671653"/>
            <a:ext cx="4836651" cy="840284"/>
            <a:chOff x="3135993" y="1051060"/>
            <a:chExt cx="4836651" cy="840284"/>
          </a:xfrm>
        </p:grpSpPr>
        <p:sp>
          <p:nvSpPr>
            <p:cNvPr id="169" name="矩形: 圆角 168"/>
            <p:cNvSpPr/>
            <p:nvPr/>
          </p:nvSpPr>
          <p:spPr>
            <a:xfrm>
              <a:off x="3839426" y="1280937"/>
              <a:ext cx="41332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3972880" y="1333399"/>
              <a:ext cx="399976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图像各个位平面的作用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71" name="矩形 170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6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72" name="直接连接符 17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组合 173"/>
          <p:cNvGrpSpPr/>
          <p:nvPr/>
        </p:nvGrpSpPr>
        <p:grpSpPr>
          <a:xfrm>
            <a:off x="1686642" y="1811148"/>
            <a:ext cx="7400914" cy="554008"/>
            <a:chOff x="1962782" y="3317604"/>
            <a:chExt cx="7400914" cy="554008"/>
          </a:xfrm>
        </p:grpSpPr>
        <p:sp>
          <p:nvSpPr>
            <p:cNvPr id="175" name="矩形: 圆角 174"/>
            <p:cNvSpPr/>
            <p:nvPr/>
          </p:nvSpPr>
          <p:spPr>
            <a:xfrm>
              <a:off x="1962782" y="3317604"/>
              <a:ext cx="7400914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/>
            <p:cNvSpPr/>
            <p:nvPr/>
          </p:nvSpPr>
          <p:spPr>
            <a:xfrm>
              <a:off x="2096235" y="3384550"/>
              <a:ext cx="7086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去掉第</a:t>
              </a:r>
              <a:r>
                <a:rPr lang="en-US" altLang="zh-CN" sz="2400" dirty="0"/>
                <a:t>1</a:t>
              </a:r>
              <a:r>
                <a:rPr lang="zh-CN" altLang="en-US" sz="2400" dirty="0"/>
                <a:t>－</a:t>
              </a:r>
              <a:r>
                <a:rPr lang="en-US" altLang="zh-CN" sz="2400" dirty="0"/>
                <a:t>6</a:t>
              </a:r>
              <a:r>
                <a:rPr lang="zh-CN" altLang="en-US" sz="2400" dirty="0">
                  <a:latin typeface="+mn-ea"/>
                </a:rPr>
                <a:t>个位平面的</a:t>
              </a:r>
              <a:r>
                <a:rPr lang="en-US" altLang="zh-CN" sz="2400" dirty="0"/>
                <a:t>Lena</a:t>
              </a:r>
              <a:r>
                <a:rPr lang="zh-CN" altLang="en-US" sz="2400" dirty="0">
                  <a:latin typeface="+mn-ea"/>
                </a:rPr>
                <a:t>图像和第</a:t>
              </a:r>
              <a:r>
                <a:rPr lang="en-US" altLang="zh-CN" sz="2400" dirty="0"/>
                <a:t>1</a:t>
              </a:r>
              <a:r>
                <a:rPr lang="zh-CN" altLang="en-US" sz="2400" dirty="0"/>
                <a:t>－</a:t>
              </a:r>
              <a:r>
                <a:rPr lang="en-US" altLang="zh-CN" sz="2400" dirty="0"/>
                <a:t>6</a:t>
              </a:r>
              <a:r>
                <a:rPr lang="zh-CN" altLang="en-US" sz="2400" dirty="0">
                  <a:latin typeface="+mn-ea"/>
                </a:rPr>
                <a:t>个位平面 </a:t>
              </a:r>
              <a:endParaRPr lang="zh-CN" altLang="en-US" sz="2400" dirty="0">
                <a:latin typeface="+mn-ea"/>
              </a:endParaRPr>
            </a:p>
          </p:txBody>
        </p:sp>
      </p:grpSp>
      <p:pic>
        <p:nvPicPr>
          <p:cNvPr id="11" name="图片 17411"/>
          <p:cNvPicPr/>
          <p:nvPr/>
        </p:nvPicPr>
        <p:blipFill>
          <a:blip r:embed="rId1"/>
          <a:srcRect l="3326" t="11960" r="3326" b="3987"/>
          <a:stretch>
            <a:fillRect/>
          </a:stretch>
        </p:blipFill>
        <p:spPr>
          <a:xfrm>
            <a:off x="1686641" y="2673654"/>
            <a:ext cx="8586071" cy="33887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组合 167"/>
          <p:cNvGrpSpPr/>
          <p:nvPr/>
        </p:nvGrpSpPr>
        <p:grpSpPr>
          <a:xfrm>
            <a:off x="1259350" y="671653"/>
            <a:ext cx="4836651" cy="840284"/>
            <a:chOff x="3135993" y="1051060"/>
            <a:chExt cx="4836651" cy="840284"/>
          </a:xfrm>
        </p:grpSpPr>
        <p:sp>
          <p:nvSpPr>
            <p:cNvPr id="169" name="矩形: 圆角 168"/>
            <p:cNvSpPr/>
            <p:nvPr/>
          </p:nvSpPr>
          <p:spPr>
            <a:xfrm>
              <a:off x="3839426" y="1280937"/>
              <a:ext cx="41332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3972880" y="1333399"/>
              <a:ext cx="399976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图像各个位平面的作用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71" name="矩形 170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7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72" name="直接连接符 17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组合 173"/>
          <p:cNvGrpSpPr/>
          <p:nvPr/>
        </p:nvGrpSpPr>
        <p:grpSpPr>
          <a:xfrm>
            <a:off x="1686641" y="1661186"/>
            <a:ext cx="7592826" cy="897944"/>
            <a:chOff x="1962781" y="3317603"/>
            <a:chExt cx="7592826" cy="897944"/>
          </a:xfrm>
        </p:grpSpPr>
        <p:sp>
          <p:nvSpPr>
            <p:cNvPr id="175" name="矩形: 圆角 174"/>
            <p:cNvSpPr/>
            <p:nvPr/>
          </p:nvSpPr>
          <p:spPr>
            <a:xfrm>
              <a:off x="1962781" y="3317603"/>
              <a:ext cx="7459373" cy="897935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/>
            <p:cNvSpPr/>
            <p:nvPr/>
          </p:nvSpPr>
          <p:spPr>
            <a:xfrm>
              <a:off x="2096235" y="3384550"/>
              <a:ext cx="74593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j-lt"/>
                </a:rPr>
                <a:t>去掉第</a:t>
              </a:r>
              <a:r>
                <a:rPr lang="en-US" altLang="zh-CN" sz="2400" dirty="0">
                  <a:latin typeface="+mj-lt"/>
                </a:rPr>
                <a:t>1</a:t>
              </a:r>
              <a:r>
                <a:rPr lang="zh-CN" altLang="en-US" sz="2400" dirty="0">
                  <a:latin typeface="+mj-lt"/>
                </a:rPr>
                <a:t>－</a:t>
              </a:r>
              <a:r>
                <a:rPr lang="en-US" altLang="zh-CN" sz="2400" dirty="0">
                  <a:latin typeface="+mj-lt"/>
                </a:rPr>
                <a:t>7</a:t>
              </a:r>
              <a:r>
                <a:rPr lang="zh-CN" altLang="en-US" sz="2400" dirty="0">
                  <a:latin typeface="+mj-lt"/>
                </a:rPr>
                <a:t>个位平面的</a:t>
              </a:r>
              <a:r>
                <a:rPr lang="en-US" altLang="zh-CN" sz="2400" dirty="0">
                  <a:latin typeface="+mj-lt"/>
                </a:rPr>
                <a:t>Lena</a:t>
              </a:r>
              <a:r>
                <a:rPr lang="zh-CN" altLang="en-US" sz="2400" dirty="0">
                  <a:latin typeface="+mj-lt"/>
                </a:rPr>
                <a:t>图像（即第八个位平面）和第</a:t>
              </a:r>
              <a:r>
                <a:rPr lang="en-US" altLang="zh-CN" sz="2400" dirty="0">
                  <a:latin typeface="+mj-lt"/>
                </a:rPr>
                <a:t>1</a:t>
              </a:r>
              <a:r>
                <a:rPr lang="zh-CN" altLang="en-US" sz="2400" dirty="0">
                  <a:latin typeface="+mj-lt"/>
                </a:rPr>
                <a:t>－</a:t>
              </a:r>
              <a:r>
                <a:rPr lang="en-US" altLang="zh-CN" sz="2400" dirty="0">
                  <a:latin typeface="+mj-lt"/>
                </a:rPr>
                <a:t>7</a:t>
              </a:r>
              <a:r>
                <a:rPr lang="zh-CN" altLang="en-US" sz="2400" dirty="0">
                  <a:latin typeface="+mj-lt"/>
                </a:rPr>
                <a:t>个位平面 </a:t>
              </a:r>
              <a:endParaRPr lang="zh-CN" altLang="en-US" sz="2400" dirty="0">
                <a:latin typeface="+mj-lt"/>
              </a:endParaRPr>
            </a:p>
          </p:txBody>
        </p:sp>
      </p:grpSp>
      <p:pic>
        <p:nvPicPr>
          <p:cNvPr id="12" name="图片 18435"/>
          <p:cNvPicPr/>
          <p:nvPr/>
        </p:nvPicPr>
        <p:blipFill>
          <a:blip r:embed="rId1"/>
          <a:srcRect l="3326" t="11960" r="3326" b="3987"/>
          <a:stretch>
            <a:fillRect/>
          </a:stretch>
        </p:blipFill>
        <p:spPr>
          <a:xfrm>
            <a:off x="1686640" y="2743095"/>
            <a:ext cx="8586073" cy="3392089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标题 56321"/>
          <p:cNvSpPr>
            <a:spLocks noGrp="1"/>
          </p:cNvSpPr>
          <p:nvPr>
            <p:ph type="title"/>
          </p:nvPr>
        </p:nvSpPr>
        <p:spPr>
          <a:xfrm>
            <a:off x="1981200" y="541655"/>
            <a:ext cx="8229600" cy="762000"/>
          </a:xfrm>
        </p:spPr>
        <p:txBody>
          <a:bodyPr anchor="ctr"/>
          <a:p>
            <a:r>
              <a:rPr lang="zh-CN" altLang="en-US" dirty="0"/>
              <a:t>位平面算法：相关函数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981200" y="1303655"/>
            <a:ext cx="8458200" cy="1509395"/>
          </a:xfrm>
          <a:prstGeom prst="rect">
            <a:avLst/>
          </a:prstGeom>
        </p:spPr>
        <p:txBody>
          <a:bodyPr vert="horz" wrap="square" rtlCol="0">
            <a:noAutofit/>
          </a:bodyPr>
          <a:p>
            <a:pPr marL="228600" lvl="0" indent="-22860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 sz="2800" dirty="0">
                <a:sym typeface="+mn-ea"/>
              </a:rPr>
              <a:t>1</a:t>
            </a:r>
            <a:r>
              <a:rPr lang="zh-CN" altLang="en-US" sz="2800" dirty="0">
                <a:sym typeface="+mn-ea"/>
              </a:rPr>
              <a:t>、获取图像</a:t>
            </a:r>
            <a:r>
              <a:rPr lang="en-US" altLang="zh-CN" sz="2800" dirty="0">
                <a:sym typeface="+mn-ea"/>
              </a:rPr>
              <a:t>x</a:t>
            </a:r>
            <a:r>
              <a:rPr lang="zh-CN" altLang="en-US" sz="2800" dirty="0">
                <a:sym typeface="+mn-ea"/>
              </a:rPr>
              <a:t>的行数和列数：</a:t>
            </a:r>
            <a:endParaRPr lang="zh-CN" altLang="en-US" dirty="0"/>
          </a:p>
          <a:p>
            <a:pPr marL="228600" lvl="0" indent="-22860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sz="2800" dirty="0">
                <a:sym typeface="+mn-ea"/>
              </a:rPr>
              <a:t>      行数  </a:t>
            </a:r>
            <a:r>
              <a:rPr lang="en-US" altLang="zh-CN" sz="2800" dirty="0">
                <a:sym typeface="+mn-ea"/>
              </a:rPr>
              <a:t>m=size(x,1);     </a:t>
            </a:r>
            <a:r>
              <a:rPr lang="zh-CN" altLang="en-US" sz="2800" dirty="0">
                <a:sym typeface="+mn-ea"/>
              </a:rPr>
              <a:t>列数  </a:t>
            </a:r>
            <a:r>
              <a:rPr lang="en-US" altLang="zh-CN" sz="2800">
                <a:sym typeface="+mn-ea"/>
              </a:rPr>
              <a:t>n=size(x,2);</a:t>
            </a:r>
            <a:endParaRPr lang="en-US" altLang="zh-CN"/>
          </a:p>
          <a:p>
            <a:pPr marL="228600" lvl="0" indent="-22860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 sz="2800" dirty="0">
                <a:sym typeface="+mn-ea"/>
              </a:rPr>
              <a:t>      也可以</a:t>
            </a:r>
            <a:r>
              <a:rPr lang="zh-CN" altLang="en-US" sz="2800" dirty="0">
                <a:sym typeface="+mn-ea"/>
              </a:rPr>
              <a:t>使用</a:t>
            </a:r>
            <a:r>
              <a:rPr lang="en-US" altLang="zh-CN" sz="2800" dirty="0">
                <a:sym typeface="+mn-ea"/>
              </a:rPr>
              <a:t>：</a:t>
            </a:r>
            <a:r>
              <a:rPr lang="en-US" altLang="zh-CN" sz="2800" dirty="0">
                <a:sym typeface="+mn-ea"/>
              </a:rPr>
              <a:t>[m,n]=size(x);</a:t>
            </a:r>
            <a:endParaRPr lang="en-US" altLang="zh-CN" dirty="0"/>
          </a:p>
          <a:p>
            <a:pPr marL="228600" lvl="0" indent="-22860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 sz="2800" dirty="0">
                <a:sym typeface="+mn-ea"/>
              </a:rPr>
              <a:t>2</a:t>
            </a:r>
            <a:r>
              <a:rPr lang="zh-CN" altLang="en-US" sz="2800" dirty="0">
                <a:sym typeface="+mn-ea"/>
              </a:rPr>
              <a:t>、 </a:t>
            </a:r>
            <a:r>
              <a:rPr lang="en-US" altLang="zh-CN" sz="2800" dirty="0">
                <a:sym typeface="+mn-ea"/>
              </a:rPr>
              <a:t>bitget</a:t>
            </a:r>
            <a:endParaRPr lang="en-US" altLang="zh-CN" dirty="0"/>
          </a:p>
          <a:p>
            <a:pPr marL="228600" lvl="0" indent="-22860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 sz="2800" dirty="0">
                <a:sym typeface="+mn-ea"/>
              </a:rPr>
              <a:t>      </a:t>
            </a:r>
            <a:r>
              <a:rPr lang="en-US" altLang="zh-CN" sz="2800" dirty="0">
                <a:solidFill>
                  <a:srgbClr val="A50021"/>
                </a:solidFill>
                <a:sym typeface="+mn-ea"/>
              </a:rPr>
              <a:t>C = bitget(A,bit)</a:t>
            </a:r>
            <a:endParaRPr lang="en-US" altLang="zh-CN" dirty="0">
              <a:solidFill>
                <a:srgbClr val="A50021"/>
              </a:solidFill>
            </a:endParaRPr>
          </a:p>
          <a:p>
            <a:pPr marL="228600" lvl="0" indent="-22860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 sz="2800" dirty="0">
                <a:sym typeface="+mn-ea"/>
              </a:rPr>
              <a:t>      </a:t>
            </a:r>
            <a:r>
              <a:rPr lang="zh-CN" altLang="en-US" sz="2800" dirty="0">
                <a:sym typeface="+mn-ea"/>
              </a:rPr>
              <a:t>提取</a:t>
            </a:r>
            <a:r>
              <a:rPr lang="en-US" altLang="zh-CN" sz="2800" dirty="0">
                <a:sym typeface="+mn-ea"/>
              </a:rPr>
              <a:t>A</a:t>
            </a:r>
            <a:r>
              <a:rPr lang="zh-CN" altLang="en-US" sz="2800" dirty="0">
                <a:sym typeface="+mn-ea"/>
              </a:rPr>
              <a:t>的</a:t>
            </a:r>
            <a:r>
              <a:rPr lang="en-US" altLang="zh-CN" sz="2800" dirty="0">
                <a:sym typeface="+mn-ea"/>
              </a:rPr>
              <a:t>bit</a:t>
            </a:r>
            <a:r>
              <a:rPr lang="zh-CN" altLang="en-US" sz="2800" dirty="0">
                <a:sym typeface="+mn-ea"/>
              </a:rPr>
              <a:t>位的值</a:t>
            </a:r>
            <a:r>
              <a:rPr lang="zh-CN" altLang="en-US" sz="2800">
                <a:sym typeface="+mn-ea"/>
              </a:rPr>
              <a:t> </a:t>
            </a:r>
            <a:endParaRPr lang="zh-CN" altLang="en-US"/>
          </a:p>
          <a:p>
            <a:pPr marL="228600" lvl="0" indent="-22860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 sz="2800" dirty="0">
                <a:sym typeface="+mn-ea"/>
              </a:rPr>
              <a:t>3</a:t>
            </a:r>
            <a:r>
              <a:rPr lang="zh-CN" altLang="en-US" sz="2800" dirty="0">
                <a:sym typeface="+mn-ea"/>
              </a:rPr>
              <a:t>、 </a:t>
            </a:r>
            <a:r>
              <a:rPr lang="en-US" altLang="zh-CN" sz="2800" dirty="0">
                <a:sym typeface="+mn-ea"/>
              </a:rPr>
              <a:t>bitset</a:t>
            </a:r>
            <a:endParaRPr lang="en-US" altLang="zh-CN" dirty="0"/>
          </a:p>
          <a:p>
            <a:pPr marL="228600" lvl="0" indent="-22860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 sz="2800" dirty="0">
                <a:sym typeface="+mn-ea"/>
              </a:rPr>
              <a:t>      </a:t>
            </a:r>
            <a:r>
              <a:rPr lang="en-US" altLang="zh-CN" sz="2800" dirty="0">
                <a:solidFill>
                  <a:srgbClr val="A50021"/>
                </a:solidFill>
                <a:sym typeface="+mn-ea"/>
              </a:rPr>
              <a:t>C = bitset(A,bit,v)</a:t>
            </a:r>
            <a:endParaRPr lang="en-US" altLang="zh-CN" dirty="0">
              <a:solidFill>
                <a:srgbClr val="A50021"/>
              </a:solidFill>
            </a:endParaRPr>
          </a:p>
          <a:p>
            <a:pPr marL="228600" lvl="0" indent="-22860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 sz="2800" dirty="0">
                <a:sym typeface="+mn-ea"/>
              </a:rPr>
              <a:t>      </a:t>
            </a:r>
            <a:r>
              <a:rPr lang="zh-CN" altLang="en-US" sz="2800" dirty="0">
                <a:sym typeface="+mn-ea"/>
              </a:rPr>
              <a:t>将</a:t>
            </a:r>
            <a:r>
              <a:rPr lang="en-US" altLang="zh-CN" sz="2800" dirty="0">
                <a:sym typeface="+mn-ea"/>
              </a:rPr>
              <a:t>A</a:t>
            </a:r>
            <a:r>
              <a:rPr lang="zh-CN" altLang="en-US" sz="2800" dirty="0">
                <a:sym typeface="+mn-ea"/>
              </a:rPr>
              <a:t>的</a:t>
            </a:r>
            <a:r>
              <a:rPr lang="en-US" altLang="zh-CN" sz="2800" dirty="0">
                <a:sym typeface="+mn-ea"/>
              </a:rPr>
              <a:t>bit</a:t>
            </a:r>
            <a:r>
              <a:rPr lang="zh-CN" altLang="en-US" sz="2800" dirty="0">
                <a:sym typeface="+mn-ea"/>
              </a:rPr>
              <a:t>位的值设为</a:t>
            </a:r>
            <a:r>
              <a:rPr lang="en-US" altLang="zh-CN" sz="2800" dirty="0">
                <a:sym typeface="+mn-ea"/>
              </a:rPr>
              <a:t>v </a:t>
            </a:r>
            <a:r>
              <a:rPr lang="zh-CN" altLang="en-US" sz="2800" dirty="0">
                <a:sym typeface="+mn-ea"/>
              </a:rPr>
              <a:t>，</a:t>
            </a:r>
            <a:r>
              <a:rPr lang="en-US" altLang="zh-CN" sz="2800" dirty="0">
                <a:sym typeface="+mn-ea"/>
              </a:rPr>
              <a:t>(v</a:t>
            </a:r>
            <a:r>
              <a:rPr lang="zh-CN" altLang="en-US" sz="2800" dirty="0">
                <a:sym typeface="+mn-ea"/>
              </a:rPr>
              <a:t>的取值为</a:t>
            </a:r>
            <a:r>
              <a:rPr lang="en-US" altLang="zh-CN" sz="2800" dirty="0">
                <a:sym typeface="+mn-ea"/>
              </a:rPr>
              <a:t>0</a:t>
            </a:r>
            <a:r>
              <a:rPr lang="zh-CN" altLang="en-US" sz="2800" dirty="0">
                <a:sym typeface="+mn-ea"/>
              </a:rPr>
              <a:t>或</a:t>
            </a:r>
            <a:r>
              <a:rPr lang="en-US" altLang="zh-CN" sz="2800" dirty="0">
                <a:sym typeface="+mn-ea"/>
              </a:rPr>
              <a:t>1)</a:t>
            </a:r>
            <a:r>
              <a:rPr lang="zh-CN" altLang="en-US" sz="2800" dirty="0">
                <a:sym typeface="+mn-ea"/>
              </a:rPr>
              <a:t>。</a:t>
            </a:r>
            <a:endParaRPr lang="en-US" altLang="zh-CN" sz="2800" dirty="0"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  <p:bldLst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8898" name="文本占位符 208897"/>
          <p:cNvSpPr>
            <a:spLocks noGrp="1"/>
          </p:cNvSpPr>
          <p:nvPr>
            <p:ph type="body" idx="1"/>
          </p:nvPr>
        </p:nvSpPr>
        <p:spPr>
          <a:xfrm>
            <a:off x="1899920" y="1637665"/>
            <a:ext cx="6934200" cy="4240530"/>
          </a:xfrm>
        </p:spPr>
        <p:txBody>
          <a:bodyPr/>
          <a:p>
            <a:pPr>
              <a:spcBef>
                <a:spcPct val="0"/>
              </a:spcBef>
              <a:buNone/>
            </a:pPr>
            <a:r>
              <a:rPr lang="en-US" altLang="zh-CN" dirty="0">
                <a:latin typeface="宋体" panose="02010600030101010101" pitchFamily="2" charset="-122"/>
              </a:rPr>
              <a:t>x=imread('lenagray.bmp');</a:t>
            </a:r>
            <a:endParaRPr lang="en-US" altLang="zh-CN" dirty="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dirty="0">
                <a:latin typeface="宋体" panose="02010600030101010101" pitchFamily="2" charset="-122"/>
              </a:rPr>
              <a:t>[m,n]=size(x);</a:t>
            </a:r>
            <a:endParaRPr lang="en-US" altLang="zh-CN" dirty="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dirty="0">
                <a:latin typeface="宋体" panose="02010600030101010101" pitchFamily="2" charset="-122"/>
              </a:rPr>
              <a:t>for i=1:m</a:t>
            </a:r>
            <a:endParaRPr lang="en-US" altLang="zh-CN" dirty="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dirty="0">
                <a:latin typeface="宋体" panose="02010600030101010101" pitchFamily="2" charset="-122"/>
              </a:rPr>
              <a:t>    for j=1:n</a:t>
            </a:r>
            <a:endParaRPr lang="en-US" altLang="zh-CN" dirty="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dirty="0">
                <a:latin typeface="宋体" panose="02010600030101010101" pitchFamily="2" charset="-122"/>
              </a:rPr>
              <a:t>        c(i,j)=bitget(x(i,j),1); </a:t>
            </a:r>
            <a:endParaRPr lang="en-US" altLang="zh-CN" dirty="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dirty="0">
                <a:latin typeface="宋体" panose="02010600030101010101" pitchFamily="2" charset="-122"/>
              </a:rPr>
              <a:t>    end</a:t>
            </a:r>
            <a:endParaRPr lang="en-US" altLang="zh-CN" dirty="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dirty="0">
                <a:latin typeface="宋体" panose="02010600030101010101" pitchFamily="2" charset="-122"/>
              </a:rPr>
              <a:t>end</a:t>
            </a:r>
            <a:endParaRPr lang="en-US" altLang="zh-CN" dirty="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dirty="0">
                <a:latin typeface="宋体" panose="02010600030101010101" pitchFamily="2" charset="-122"/>
              </a:rPr>
              <a:t>figure</a:t>
            </a:r>
            <a:endParaRPr lang="en-US" altLang="zh-CN" dirty="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dirty="0">
                <a:latin typeface="宋体" panose="02010600030101010101" pitchFamily="2" charset="-122"/>
              </a:rPr>
              <a:t>imshow(c,[]);</a:t>
            </a:r>
            <a:endParaRPr lang="en-US" altLang="zh-CN" dirty="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dirty="0">
                <a:latin typeface="宋体" panose="02010600030101010101" pitchFamily="2" charset="-122"/>
              </a:rPr>
              <a:t>title('第一位平面');</a:t>
            </a:r>
            <a:endParaRPr lang="en-US" altLang="zh-CN" dirty="0">
              <a:latin typeface="宋体" panose="02010600030101010101" pitchFamily="2" charset="-122"/>
            </a:endParaRPr>
          </a:p>
        </p:txBody>
      </p:sp>
      <p:sp>
        <p:nvSpPr>
          <p:cNvPr id="208899" name="矩形 208898"/>
          <p:cNvSpPr/>
          <p:nvPr/>
        </p:nvSpPr>
        <p:spPr>
          <a:xfrm>
            <a:off x="5311140" y="513080"/>
            <a:ext cx="4563745" cy="64897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r>
              <a:rPr lang="zh-CN" altLang="en-US" sz="2400" dirty="0">
                <a:solidFill>
                  <a:srgbClr val="3A003A"/>
                </a:solidFill>
                <a:latin typeface="宋体" panose="02010600030101010101" pitchFamily="2" charset="-122"/>
              </a:rPr>
              <a:t>提取第</a:t>
            </a:r>
            <a:r>
              <a:rPr lang="en-US" altLang="zh-CN" sz="2400" dirty="0">
                <a:solidFill>
                  <a:schemeClr val="tx2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dirty="0">
                <a:solidFill>
                  <a:srgbClr val="3A003A"/>
                </a:solidFill>
                <a:latin typeface="宋体" panose="02010600030101010101" pitchFamily="2" charset="-122"/>
              </a:rPr>
              <a:t>位平面</a:t>
            </a:r>
            <a:endParaRPr lang="zh-CN" altLang="en-US" sz="2400" dirty="0">
              <a:solidFill>
                <a:srgbClr val="3A003A"/>
              </a:solidFill>
              <a:latin typeface="宋体" panose="02010600030101010101" pitchFamily="2" charset="-122"/>
            </a:endParaRPr>
          </a:p>
        </p:txBody>
      </p:sp>
      <p:sp>
        <p:nvSpPr>
          <p:cNvPr id="208900" name="标题 208899"/>
          <p:cNvSpPr>
            <a:spLocks noGrp="1"/>
          </p:cNvSpPr>
          <p:nvPr>
            <p:ph type="title"/>
          </p:nvPr>
        </p:nvSpPr>
        <p:spPr>
          <a:xfrm>
            <a:off x="2241550" y="380365"/>
            <a:ext cx="7239000" cy="914400"/>
          </a:xfrm>
        </p:spPr>
        <p:txBody>
          <a:bodyPr anchor="b"/>
          <a:p>
            <a:r>
              <a:rPr lang="zh-CN" altLang="en-US" dirty="0"/>
              <a:t>位平面算法：</a:t>
            </a:r>
            <a:endParaRPr lang="en-US" altLang="zh-CN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提取第一位平面2019-12-16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9440" y="0"/>
            <a:ext cx="10993120" cy="6858000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754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7874" name="文本占位符 207873"/>
          <p:cNvSpPr>
            <a:spLocks noGrp="1"/>
          </p:cNvSpPr>
          <p:nvPr>
            <p:ph type="body" idx="1"/>
          </p:nvPr>
        </p:nvSpPr>
        <p:spPr>
          <a:xfrm>
            <a:off x="1657985" y="1485265"/>
            <a:ext cx="8400415" cy="5238115"/>
          </a:xfrm>
        </p:spPr>
        <p:txBody>
          <a:bodyPr/>
          <a:p>
            <a:pPr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800000"/>
                </a:solidFill>
                <a:latin typeface="Times New Roman" panose="02020603050405020304" charset="0"/>
              </a:rPr>
              <a:t>x=imread('lenagray.bmp');</a:t>
            </a:r>
            <a:endParaRPr lang="en-US" altLang="zh-CN" dirty="0">
              <a:solidFill>
                <a:srgbClr val="800000"/>
              </a:solidFill>
              <a:latin typeface="Times New Roman" panose="02020603050405020304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800000"/>
                </a:solidFill>
                <a:latin typeface="Times New Roman" panose="02020603050405020304" charset="0"/>
              </a:rPr>
              <a:t>[m,n]=size(x);</a:t>
            </a:r>
            <a:endParaRPr lang="en-US" altLang="zh-CN" dirty="0">
              <a:solidFill>
                <a:srgbClr val="800000"/>
              </a:solidFill>
              <a:latin typeface="Times New Roman" panose="02020603050405020304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800000"/>
                </a:solidFill>
                <a:latin typeface="Times New Roman" panose="02020603050405020304" charset="0"/>
              </a:rPr>
              <a:t>for t=1:8</a:t>
            </a:r>
            <a:endParaRPr lang="en-US" altLang="zh-CN" dirty="0">
              <a:solidFill>
                <a:srgbClr val="800000"/>
              </a:solidFill>
              <a:latin typeface="Times New Roman" panose="02020603050405020304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800000"/>
                </a:solidFill>
                <a:latin typeface="Times New Roman" panose="02020603050405020304" charset="0"/>
              </a:rPr>
              <a:t>  </a:t>
            </a:r>
            <a:r>
              <a:rPr lang="en-US" altLang="zh-CN" dirty="0">
                <a:solidFill>
                  <a:srgbClr val="1F4E79"/>
                </a:solidFill>
                <a:latin typeface="Times New Roman" panose="02020603050405020304" charset="0"/>
              </a:rPr>
              <a:t>for i=1:m</a:t>
            </a:r>
            <a:endParaRPr lang="en-US" altLang="zh-CN" dirty="0">
              <a:solidFill>
                <a:srgbClr val="1F4E79"/>
              </a:solidFill>
              <a:latin typeface="Times New Roman" panose="02020603050405020304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1F4E79"/>
                </a:solidFill>
                <a:latin typeface="Times New Roman" panose="02020603050405020304" charset="0"/>
              </a:rPr>
              <a:t>    for j=1:n</a:t>
            </a:r>
            <a:endParaRPr lang="en-US" altLang="zh-CN" dirty="0">
              <a:solidFill>
                <a:srgbClr val="1F4E79"/>
              </a:solidFill>
              <a:latin typeface="Times New Roman" panose="02020603050405020304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1F4E79"/>
                </a:solidFill>
                <a:latin typeface="Times New Roman" panose="02020603050405020304" charset="0"/>
              </a:rPr>
              <a:t>      c(i,j)=bitget(x(i,j),t);     </a:t>
            </a:r>
            <a:endParaRPr lang="en-US" altLang="zh-CN" dirty="0">
              <a:solidFill>
                <a:srgbClr val="1F4E79"/>
              </a:solidFill>
              <a:latin typeface="Times New Roman" panose="02020603050405020304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1F4E79"/>
                </a:solidFill>
                <a:latin typeface="Times New Roman" panose="02020603050405020304" charset="0"/>
              </a:rPr>
              <a:t>    end</a:t>
            </a:r>
            <a:endParaRPr lang="en-US" altLang="zh-CN" dirty="0">
              <a:solidFill>
                <a:srgbClr val="1F4E79"/>
              </a:solidFill>
              <a:latin typeface="Times New Roman" panose="02020603050405020304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1F4E79"/>
                </a:solidFill>
                <a:latin typeface="Times New Roman" panose="02020603050405020304" charset="0"/>
              </a:rPr>
              <a:t>  end</a:t>
            </a:r>
            <a:endParaRPr lang="en-US" altLang="zh-CN" dirty="0">
              <a:solidFill>
                <a:srgbClr val="1F4E79"/>
              </a:solidFill>
              <a:latin typeface="Times New Roman" panose="02020603050405020304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800000"/>
                </a:solidFill>
                <a:latin typeface="Times New Roman" panose="02020603050405020304" charset="0"/>
              </a:rPr>
              <a:t>  figure;  imshow(c,[]);  title(t)</a:t>
            </a:r>
            <a:endParaRPr lang="en-US" altLang="zh-CN" dirty="0">
              <a:solidFill>
                <a:srgbClr val="800000"/>
              </a:solidFill>
              <a:latin typeface="Times New Roman" panose="02020603050405020304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800000"/>
                </a:solidFill>
                <a:latin typeface="Times New Roman" panose="02020603050405020304" charset="0"/>
              </a:rPr>
              <a:t>end</a:t>
            </a:r>
            <a:endParaRPr lang="en-US" altLang="zh-CN" dirty="0">
              <a:solidFill>
                <a:srgbClr val="800000"/>
              </a:solidFill>
              <a:latin typeface="Times New Roman" panose="02020603050405020304" charset="0"/>
            </a:endParaRPr>
          </a:p>
        </p:txBody>
      </p:sp>
      <p:sp>
        <p:nvSpPr>
          <p:cNvPr id="207875" name="矩形 207874"/>
          <p:cNvSpPr/>
          <p:nvPr/>
        </p:nvSpPr>
        <p:spPr>
          <a:xfrm>
            <a:off x="5325110" y="719455"/>
            <a:ext cx="3611245" cy="535305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r>
              <a:rPr lang="zh-CN" altLang="en-US" sz="2400" dirty="0">
                <a:solidFill>
                  <a:srgbClr val="3A003A"/>
                </a:solidFill>
                <a:latin typeface="宋体" panose="02010600030101010101" pitchFamily="2" charset="-122"/>
              </a:rPr>
              <a:t>依次提取</a:t>
            </a:r>
            <a:r>
              <a:rPr lang="en-US" altLang="zh-CN" sz="2400" dirty="0">
                <a:solidFill>
                  <a:srgbClr val="3A003A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dirty="0">
                <a:solidFill>
                  <a:srgbClr val="3A003A"/>
                </a:solidFill>
                <a:latin typeface="宋体" panose="02010600030101010101" pitchFamily="2" charset="-122"/>
              </a:rPr>
              <a:t>～</a:t>
            </a:r>
            <a:r>
              <a:rPr lang="en-US" altLang="zh-CN" sz="2400" dirty="0">
                <a:solidFill>
                  <a:srgbClr val="3A003A"/>
                </a:solidFill>
                <a:latin typeface="宋体" panose="02010600030101010101" pitchFamily="2" charset="-122"/>
              </a:rPr>
              <a:t>8</a:t>
            </a:r>
            <a:r>
              <a:rPr lang="zh-CN" altLang="en-US" sz="2400" dirty="0">
                <a:solidFill>
                  <a:srgbClr val="3A003A"/>
                </a:solidFill>
                <a:latin typeface="宋体" panose="02010600030101010101" pitchFamily="2" charset="-122"/>
              </a:rPr>
              <a:t>个位平面</a:t>
            </a:r>
            <a:endParaRPr lang="zh-CN" altLang="en-US" sz="2400" dirty="0">
              <a:solidFill>
                <a:srgbClr val="3A003A"/>
              </a:solidFill>
              <a:latin typeface="宋体" panose="02010600030101010101" pitchFamily="2" charset="-122"/>
            </a:endParaRPr>
          </a:p>
        </p:txBody>
      </p:sp>
      <p:sp>
        <p:nvSpPr>
          <p:cNvPr id="207876" name="标题 207875"/>
          <p:cNvSpPr>
            <a:spLocks noGrp="1"/>
          </p:cNvSpPr>
          <p:nvPr>
            <p:ph type="title"/>
          </p:nvPr>
        </p:nvSpPr>
        <p:spPr>
          <a:xfrm>
            <a:off x="1981200" y="671195"/>
            <a:ext cx="8229600" cy="762000"/>
          </a:xfrm>
        </p:spPr>
        <p:txBody>
          <a:bodyPr anchor="ctr"/>
          <a:p>
            <a:r>
              <a:rPr lang="zh-CN" altLang="en-US" dirty="0"/>
              <a:t>位平面算法</a:t>
            </a:r>
            <a:endParaRPr lang="zh-CN" alt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66820" y="3043555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此处是视频，暂不处理，谢谢！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00785" y="1055370"/>
            <a:ext cx="9196070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c=imread('lenagray.bmp');   m=size(</a:t>
            </a:r>
            <a:r>
              <a:rPr lang="en-US" altLang="zh-CN" sz="2400"/>
              <a:t>c</a:t>
            </a:r>
            <a:r>
              <a:rPr lang="zh-CN" altLang="en-US" sz="2400"/>
              <a:t>,1); n=size(</a:t>
            </a:r>
            <a:r>
              <a:rPr lang="en-US" altLang="zh-CN" sz="2400"/>
              <a:t>c</a:t>
            </a:r>
            <a:r>
              <a:rPr lang="zh-CN" altLang="en-US" sz="2400"/>
              <a:t>,2);</a:t>
            </a:r>
            <a:r>
              <a:rPr lang="zh-CN" altLang="en-US" sz="2400">
                <a:sym typeface="+mn-ea"/>
              </a:rPr>
              <a:t>y=zeros(m,n);  </a:t>
            </a:r>
            <a:endParaRPr lang="zh-CN" altLang="en-US" sz="2400"/>
          </a:p>
          <a:p>
            <a:r>
              <a:rPr lang="zh-CN" altLang="en-US" sz="2400"/>
              <a:t>for t=1:8</a:t>
            </a:r>
            <a:endParaRPr lang="zh-CN" altLang="en-US" sz="2400"/>
          </a:p>
          <a:p>
            <a:r>
              <a:rPr lang="zh-CN" altLang="en-US" sz="2400"/>
              <a:t>  </a:t>
            </a:r>
            <a:r>
              <a:rPr lang="zh-CN" altLang="en-US" sz="2400">
                <a:solidFill>
                  <a:srgbClr val="00B050"/>
                </a:solidFill>
              </a:rPr>
              <a:t>for i=1:m</a:t>
            </a:r>
            <a:endParaRPr lang="zh-CN" altLang="en-US" sz="2400">
              <a:solidFill>
                <a:srgbClr val="00B050"/>
              </a:solidFill>
            </a:endParaRPr>
          </a:p>
          <a:p>
            <a:r>
              <a:rPr lang="zh-CN" altLang="en-US" sz="2400">
                <a:solidFill>
                  <a:srgbClr val="00B050"/>
                </a:solidFill>
              </a:rPr>
              <a:t>    for j=1:n</a:t>
            </a:r>
            <a:endParaRPr lang="zh-CN" altLang="en-US" sz="2400">
              <a:solidFill>
                <a:srgbClr val="00B050"/>
              </a:solidFill>
            </a:endParaRPr>
          </a:p>
          <a:p>
            <a:r>
              <a:rPr lang="zh-CN" altLang="en-US" sz="2400">
                <a:solidFill>
                  <a:srgbClr val="00B050"/>
                </a:solidFill>
              </a:rPr>
              <a:t>      x(i,j)=bitget(c(i,j),t); </a:t>
            </a:r>
            <a:endParaRPr lang="zh-CN" altLang="en-US" sz="2400">
              <a:solidFill>
                <a:srgbClr val="00B050"/>
              </a:solidFill>
            </a:endParaRPr>
          </a:p>
          <a:p>
            <a:r>
              <a:rPr lang="zh-CN" altLang="en-US" sz="2400">
                <a:solidFill>
                  <a:srgbClr val="00B050"/>
                </a:solidFill>
              </a:rPr>
              <a:t>    end</a:t>
            </a:r>
            <a:endParaRPr lang="zh-CN" altLang="en-US" sz="2400">
              <a:solidFill>
                <a:srgbClr val="00B050"/>
              </a:solidFill>
            </a:endParaRPr>
          </a:p>
          <a:p>
            <a:r>
              <a:rPr lang="zh-CN" altLang="en-US" sz="2400">
                <a:solidFill>
                  <a:srgbClr val="00B050"/>
                </a:solidFill>
              </a:rPr>
              <a:t>  end</a:t>
            </a:r>
            <a:endParaRPr lang="zh-CN" altLang="en-US" sz="2400">
              <a:solidFill>
                <a:srgbClr val="00B050"/>
              </a:solidFill>
            </a:endParaRPr>
          </a:p>
          <a:p>
            <a:r>
              <a:rPr lang="zh-CN" altLang="en-US" sz="2400"/>
              <a:t>  figure;imshow(x,[]);title(['第',num2str(t),'个位平面']);</a:t>
            </a:r>
            <a:endParaRPr lang="zh-CN" altLang="en-US" sz="2400"/>
          </a:p>
          <a:p>
            <a:r>
              <a:rPr lang="zh-CN" altLang="en-US" sz="2400"/>
              <a:t>  </a:t>
            </a:r>
            <a:r>
              <a:rPr lang="zh-CN" altLang="en-US" sz="2400">
                <a:solidFill>
                  <a:srgbClr val="FF0000"/>
                </a:solidFill>
              </a:rPr>
              <a:t>for i=1:m</a:t>
            </a:r>
            <a:endParaRPr lang="zh-CN" altLang="en-US" sz="240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rgbClr val="FF0000"/>
                </a:solidFill>
              </a:rPr>
              <a:t>    for j=1:n</a:t>
            </a:r>
            <a:endParaRPr lang="zh-CN" altLang="en-US" sz="240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rgbClr val="FF0000"/>
                </a:solidFill>
              </a:rPr>
              <a:t>      y(i,j)=bitset(y(i,j),t,x(i,j));</a:t>
            </a:r>
            <a:endParaRPr lang="zh-CN" altLang="en-US" sz="240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rgbClr val="FF0000"/>
                </a:solidFill>
              </a:rPr>
              <a:t>    end</a:t>
            </a:r>
            <a:endParaRPr lang="zh-CN" altLang="en-US" sz="240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rgbClr val="FF0000"/>
                </a:solidFill>
              </a:rPr>
              <a:t>  end </a:t>
            </a:r>
            <a:endParaRPr lang="zh-CN" altLang="en-US" sz="2400">
              <a:solidFill>
                <a:srgbClr val="FF0000"/>
              </a:solidFill>
            </a:endParaRPr>
          </a:p>
          <a:p>
            <a:r>
              <a:rPr lang="zh-CN" altLang="en-US" sz="2400"/>
              <a:t>  figure;imshow(y,[]);title(['第1-',num2str(t),'个位平面']); </a:t>
            </a:r>
            <a:endParaRPr lang="zh-CN" altLang="en-US" sz="2400"/>
          </a:p>
          <a:p>
            <a:r>
              <a:rPr lang="zh-CN" altLang="en-US" sz="2400"/>
              <a:t>end</a:t>
            </a:r>
            <a:endParaRPr lang="zh-CN" altLang="en-US" sz="2400"/>
          </a:p>
        </p:txBody>
      </p:sp>
      <p:sp>
        <p:nvSpPr>
          <p:cNvPr id="71685" name="矩形 71684"/>
          <p:cNvSpPr/>
          <p:nvPr/>
        </p:nvSpPr>
        <p:spPr>
          <a:xfrm>
            <a:off x="4739005" y="2349500"/>
            <a:ext cx="6534150" cy="876300"/>
          </a:xfrm>
          <a:prstGeom prst="rect">
            <a:avLst/>
          </a:prstGeom>
          <a:solidFill>
            <a:schemeClr val="accent6">
              <a:alpha val="21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l"/>
            <a:r>
              <a:rPr lang="zh-CN" altLang="en-US" sz="2400" dirty="0">
                <a:solidFill>
                  <a:srgbClr val="3A003A"/>
                </a:solidFill>
                <a:latin typeface="宋体" panose="02010600030101010101" pitchFamily="2" charset="-122"/>
              </a:rPr>
              <a:t>依次提取并显示第</a:t>
            </a:r>
            <a:r>
              <a:rPr lang="en-US" altLang="zh-CN" sz="2400" dirty="0">
                <a:solidFill>
                  <a:srgbClr val="3A003A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dirty="0">
                <a:solidFill>
                  <a:srgbClr val="3A003A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2400" dirty="0">
                <a:solidFill>
                  <a:srgbClr val="3A003A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400" dirty="0">
                <a:solidFill>
                  <a:srgbClr val="3A003A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2400" dirty="0">
                <a:solidFill>
                  <a:srgbClr val="3A003A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400" dirty="0">
                <a:solidFill>
                  <a:srgbClr val="3A003A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2400" dirty="0">
                <a:solidFill>
                  <a:srgbClr val="3A003A"/>
                </a:solidFill>
                <a:latin typeface="宋体" panose="02010600030101010101" pitchFamily="2" charset="-122"/>
              </a:rPr>
              <a:t>... </a:t>
            </a:r>
            <a:r>
              <a:rPr lang="zh-CN" altLang="zh-CN" sz="2400" dirty="0">
                <a:solidFill>
                  <a:srgbClr val="3A003A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2400" dirty="0">
                <a:solidFill>
                  <a:srgbClr val="3A003A"/>
                </a:solidFill>
                <a:latin typeface="宋体" panose="02010600030101010101" pitchFamily="2" charset="-122"/>
              </a:rPr>
              <a:t>8</a:t>
            </a:r>
            <a:r>
              <a:rPr lang="zh-CN" altLang="en-US" sz="2400" dirty="0">
                <a:solidFill>
                  <a:srgbClr val="3A003A"/>
                </a:solidFill>
                <a:latin typeface="宋体" panose="02010600030101010101" pitchFamily="2" charset="-122"/>
              </a:rPr>
              <a:t>个位平面。</a:t>
            </a:r>
            <a:endParaRPr lang="en-US" altLang="zh-CN" sz="2400" dirty="0">
              <a:solidFill>
                <a:srgbClr val="3A003A"/>
              </a:solidFill>
              <a:latin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66030" y="4533265"/>
            <a:ext cx="6677025" cy="8763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l"/>
            <a:r>
              <a:rPr lang="zh-CN" altLang="en-US" sz="2400" dirty="0">
                <a:solidFill>
                  <a:srgbClr val="3A003A"/>
                </a:solidFill>
                <a:latin typeface="宋体" panose="02010600030101010101" pitchFamily="2" charset="-122"/>
              </a:rPr>
              <a:t>依次显示</a:t>
            </a:r>
            <a:r>
              <a:rPr lang="en-US" altLang="zh-CN" sz="2400" dirty="0">
                <a:solidFill>
                  <a:srgbClr val="3A003A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dirty="0">
                <a:solidFill>
                  <a:srgbClr val="3A003A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2400" dirty="0">
                <a:solidFill>
                  <a:srgbClr val="3A003A"/>
                </a:solidFill>
                <a:latin typeface="宋体" panose="02010600030101010101" pitchFamily="2" charset="-122"/>
              </a:rPr>
              <a:t>1-</a:t>
            </a:r>
            <a:r>
              <a:rPr lang="en-US" altLang="zh-CN" sz="2400" dirty="0">
                <a:solidFill>
                  <a:srgbClr val="3A003A"/>
                </a:solidFill>
                <a:latin typeface="宋体" panose="02010600030101010101" pitchFamily="2" charset="-122"/>
                <a:sym typeface="+mn-ea"/>
              </a:rPr>
              <a:t>2</a:t>
            </a:r>
            <a:r>
              <a:rPr lang="zh-CN" altLang="en-US" sz="2400" dirty="0">
                <a:solidFill>
                  <a:srgbClr val="3A003A"/>
                </a:solidFill>
                <a:latin typeface="宋体" panose="02010600030101010101" pitchFamily="2" charset="-122"/>
                <a:sym typeface="+mn-ea"/>
              </a:rPr>
              <a:t>、</a:t>
            </a:r>
            <a:r>
              <a:rPr lang="en-US" altLang="zh-CN" sz="2400" dirty="0">
                <a:solidFill>
                  <a:srgbClr val="3A003A"/>
                </a:solidFill>
                <a:latin typeface="宋体" panose="02010600030101010101" pitchFamily="2" charset="-122"/>
                <a:sym typeface="+mn-ea"/>
              </a:rPr>
              <a:t>1-3</a:t>
            </a:r>
            <a:r>
              <a:rPr lang="zh-CN" altLang="en-US" sz="2400" dirty="0">
                <a:solidFill>
                  <a:srgbClr val="3A003A"/>
                </a:solidFill>
                <a:latin typeface="宋体" panose="02010600030101010101" pitchFamily="2" charset="-122"/>
                <a:sym typeface="+mn-ea"/>
              </a:rPr>
              <a:t>、</a:t>
            </a:r>
            <a:r>
              <a:rPr lang="en-US" altLang="zh-CN" sz="2400" dirty="0">
                <a:solidFill>
                  <a:srgbClr val="3A003A"/>
                </a:solidFill>
                <a:latin typeface="宋体" panose="02010600030101010101" pitchFamily="2" charset="-122"/>
                <a:sym typeface="+mn-ea"/>
              </a:rPr>
              <a:t>1-4</a:t>
            </a:r>
            <a:r>
              <a:rPr lang="zh-CN" altLang="en-US" sz="2400" dirty="0">
                <a:solidFill>
                  <a:srgbClr val="3A003A"/>
                </a:solidFill>
                <a:latin typeface="宋体" panose="02010600030101010101" pitchFamily="2" charset="-122"/>
                <a:sym typeface="+mn-ea"/>
              </a:rPr>
              <a:t>、</a:t>
            </a:r>
            <a:r>
              <a:rPr lang="en-US" altLang="zh-CN" sz="2400" dirty="0">
                <a:solidFill>
                  <a:srgbClr val="3A003A"/>
                </a:solidFill>
                <a:latin typeface="宋体" panose="02010600030101010101" pitchFamily="2" charset="-122"/>
                <a:sym typeface="+mn-ea"/>
              </a:rPr>
              <a:t>...</a:t>
            </a:r>
            <a:r>
              <a:rPr lang="zh-CN" altLang="en-US" sz="2400" dirty="0">
                <a:solidFill>
                  <a:srgbClr val="3A003A"/>
                </a:solidFill>
                <a:latin typeface="宋体" panose="02010600030101010101" pitchFamily="2" charset="-122"/>
                <a:sym typeface="+mn-ea"/>
              </a:rPr>
              <a:t>、</a:t>
            </a:r>
            <a:r>
              <a:rPr lang="en-US" altLang="zh-CN" sz="2400" dirty="0">
                <a:solidFill>
                  <a:srgbClr val="3A003A"/>
                </a:solidFill>
                <a:latin typeface="宋体" panose="02010600030101010101" pitchFamily="2" charset="-122"/>
                <a:sym typeface="+mn-ea"/>
              </a:rPr>
              <a:t>1-8</a:t>
            </a:r>
            <a:r>
              <a:rPr lang="zh-CN" altLang="en-US" sz="2400" dirty="0">
                <a:solidFill>
                  <a:srgbClr val="3A003A"/>
                </a:solidFill>
                <a:latin typeface="宋体" panose="02010600030101010101" pitchFamily="2" charset="-122"/>
              </a:rPr>
              <a:t>个位平面。</a:t>
            </a:r>
            <a:endParaRPr lang="zh-CN" altLang="en-US" sz="2400" dirty="0">
              <a:solidFill>
                <a:srgbClr val="3A003A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5" grpId="0" bldLvl="0" animBg="1"/>
      <p:bldP spid="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120775" y="2427605"/>
            <a:ext cx="9640570" cy="2802890"/>
            <a:chOff x="2333653" y="3989696"/>
            <a:chExt cx="8845827" cy="2611434"/>
          </a:xfrm>
        </p:grpSpPr>
        <p:sp>
          <p:nvSpPr>
            <p:cNvPr id="13" name="矩形: 圆角 12"/>
            <p:cNvSpPr/>
            <p:nvPr/>
          </p:nvSpPr>
          <p:spPr>
            <a:xfrm>
              <a:off x="2333653" y="3989696"/>
              <a:ext cx="8845827" cy="2611434"/>
            </a:xfrm>
            <a:prstGeom prst="roundRect">
              <a:avLst>
                <a:gd name="adj" fmla="val 459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654695" y="4438749"/>
              <a:ext cx="7997485" cy="17192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800" dirty="0">
                  <a:latin typeface="+mn-ea"/>
                </a:rPr>
                <a:t>        </a:t>
              </a:r>
              <a:r>
                <a:rPr lang="zh-CN" altLang="en-US" sz="2400" dirty="0">
                  <a:latin typeface="+mn-ea"/>
                </a:rPr>
                <a:t>图像是目前互联网上传播较多的媒体文件之一。</a:t>
              </a:r>
              <a:endParaRPr lang="zh-CN" altLang="en-US" sz="2400" dirty="0">
                <a:latin typeface="+mn-ea"/>
              </a:endParaRPr>
            </a:p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         图像信息隐藏是信息隐藏领域研究时间最长，研究成果最多的载体类型之一。</a:t>
              </a:r>
              <a:endParaRPr lang="zh-CN" altLang="en-US" sz="2400" dirty="0"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66820" y="3043555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此处是视频，暂不处理，谢谢！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6434" name="标题 146433"/>
          <p:cNvSpPr>
            <a:spLocks noGrp="1"/>
          </p:cNvSpPr>
          <p:nvPr>
            <p:ph type="title"/>
          </p:nvPr>
        </p:nvSpPr>
        <p:spPr>
          <a:xfrm>
            <a:off x="1981200" y="320040"/>
            <a:ext cx="8229600" cy="762000"/>
          </a:xfrm>
        </p:spPr>
        <p:txBody>
          <a:bodyPr anchor="ctr"/>
          <a:p>
            <a:r>
              <a:rPr lang="zh-CN" altLang="en-US" dirty="0"/>
              <a:t>位平面算法</a:t>
            </a:r>
            <a:endParaRPr lang="zh-CN" altLang="en-US" dirty="0"/>
          </a:p>
        </p:txBody>
      </p:sp>
      <p:sp>
        <p:nvSpPr>
          <p:cNvPr id="146435" name="文本占位符 146434"/>
          <p:cNvSpPr>
            <a:spLocks noGrp="1"/>
          </p:cNvSpPr>
          <p:nvPr>
            <p:ph type="body" idx="1"/>
          </p:nvPr>
        </p:nvSpPr>
        <p:spPr>
          <a:xfrm>
            <a:off x="2372995" y="1148715"/>
            <a:ext cx="8458200" cy="5180330"/>
          </a:xfrm>
        </p:spPr>
        <p:txBody>
          <a:bodyPr/>
          <a:p>
            <a:pPr>
              <a:spcBef>
                <a:spcPct val="0"/>
              </a:spcBef>
              <a:buNone/>
            </a:pPr>
            <a:r>
              <a:rPr lang="en-US" altLang="zh-CN" sz="3600">
                <a:latin typeface="宋体" panose="02010600030101010101" pitchFamily="2" charset="-122"/>
              </a:rPr>
              <a:t>x=imread('lenagray.bmp'); </a:t>
            </a:r>
            <a:endParaRPr lang="en-US" altLang="zh-CN" sz="360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3600">
                <a:latin typeface="宋体" panose="02010600030101010101" pitchFamily="2" charset="-122"/>
              </a:rPr>
              <a:t>imshow(x); title('原图像');</a:t>
            </a:r>
            <a:endParaRPr lang="en-US" altLang="zh-CN" sz="360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3600">
                <a:latin typeface="宋体" panose="02010600030101010101" pitchFamily="2" charset="-122"/>
              </a:rPr>
              <a:t>[m,n]=size(x);</a:t>
            </a:r>
            <a:endParaRPr lang="en-US" altLang="zh-CN" sz="360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3600">
                <a:latin typeface="宋体" panose="02010600030101010101" pitchFamily="2" charset="-122"/>
              </a:rPr>
              <a:t>for i=1:m</a:t>
            </a:r>
            <a:endParaRPr lang="en-US" altLang="zh-CN" sz="360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3600">
                <a:latin typeface="宋体" panose="02010600030101010101" pitchFamily="2" charset="-122"/>
              </a:rPr>
              <a:t>    for j=1:n </a:t>
            </a:r>
            <a:endParaRPr lang="en-US" altLang="zh-CN" sz="360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3600">
                <a:latin typeface="宋体" panose="02010600030101010101" pitchFamily="2" charset="-122"/>
              </a:rPr>
              <a:t>        </a:t>
            </a:r>
            <a:r>
              <a:rPr lang="en-US" altLang="zh-CN" sz="3600">
                <a:solidFill>
                  <a:srgbClr val="FF0000"/>
                </a:solidFill>
                <a:latin typeface="宋体" panose="02010600030101010101" pitchFamily="2" charset="-122"/>
              </a:rPr>
              <a:t>x(i,j)=bitset(x(i,j),1,0);</a:t>
            </a:r>
            <a:endParaRPr lang="en-US" altLang="zh-CN" sz="360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3600">
                <a:latin typeface="宋体" panose="02010600030101010101" pitchFamily="2" charset="-122"/>
              </a:rPr>
              <a:t>    end</a:t>
            </a:r>
            <a:endParaRPr lang="en-US" altLang="zh-CN" sz="360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3600">
                <a:latin typeface="宋体" panose="02010600030101010101" pitchFamily="2" charset="-122"/>
              </a:rPr>
              <a:t>end</a:t>
            </a:r>
            <a:endParaRPr lang="en-US" altLang="zh-CN" sz="360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3600">
                <a:latin typeface="宋体" panose="02010600030101010101" pitchFamily="2" charset="-122"/>
              </a:rPr>
              <a:t>figure; imshow(x); </a:t>
            </a:r>
            <a:endParaRPr lang="en-US" altLang="zh-CN" sz="360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3600">
                <a:latin typeface="宋体" panose="02010600030101010101" pitchFamily="2" charset="-122"/>
              </a:rPr>
              <a:t>title('去除第一位平面');</a:t>
            </a:r>
            <a:endParaRPr lang="en-US" altLang="zh-CN" sz="3600">
              <a:latin typeface="宋体" panose="02010600030101010101" pitchFamily="2" charset="-122"/>
            </a:endParaRPr>
          </a:p>
        </p:txBody>
      </p:sp>
      <p:sp>
        <p:nvSpPr>
          <p:cNvPr id="146436" name="矩形 146435"/>
          <p:cNvSpPr/>
          <p:nvPr/>
        </p:nvSpPr>
        <p:spPr>
          <a:xfrm>
            <a:off x="5069205" y="304800"/>
            <a:ext cx="3276600" cy="6096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r>
              <a:rPr lang="zh-CN" altLang="en-US" sz="2400" dirty="0">
                <a:solidFill>
                  <a:srgbClr val="3A003A"/>
                </a:solidFill>
                <a:latin typeface="宋体" panose="02010600030101010101" pitchFamily="2" charset="-122"/>
              </a:rPr>
              <a:t>去除第</a:t>
            </a:r>
            <a:r>
              <a:rPr lang="en-US" altLang="zh-CN" sz="2400" dirty="0">
                <a:solidFill>
                  <a:srgbClr val="3A003A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dirty="0">
                <a:solidFill>
                  <a:srgbClr val="3A003A"/>
                </a:solidFill>
                <a:latin typeface="宋体" panose="02010600030101010101" pitchFamily="2" charset="-122"/>
              </a:rPr>
              <a:t>位平面</a:t>
            </a:r>
            <a:endParaRPr lang="zh-CN" altLang="en-US" sz="2400" dirty="0">
              <a:solidFill>
                <a:srgbClr val="3A003A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66820" y="3043555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此处是视频，暂不处理，谢谢！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8" name="标题 70657"/>
          <p:cNvSpPr>
            <a:spLocks noGrp="1"/>
          </p:cNvSpPr>
          <p:nvPr>
            <p:ph type="title"/>
          </p:nvPr>
        </p:nvSpPr>
        <p:spPr>
          <a:xfrm>
            <a:off x="1981200" y="308610"/>
            <a:ext cx="8229600" cy="762000"/>
          </a:xfrm>
        </p:spPr>
        <p:txBody>
          <a:bodyPr anchor="ctr"/>
          <a:p>
            <a:r>
              <a:rPr lang="zh-CN" altLang="en-US" dirty="0"/>
              <a:t>位平面算法</a:t>
            </a:r>
            <a:endParaRPr lang="zh-CN" altLang="en-US" dirty="0"/>
          </a:p>
        </p:txBody>
      </p:sp>
      <p:sp>
        <p:nvSpPr>
          <p:cNvPr id="70659" name="文本占位符 70658"/>
          <p:cNvSpPr>
            <a:spLocks noGrp="1"/>
          </p:cNvSpPr>
          <p:nvPr>
            <p:ph type="body" idx="1"/>
          </p:nvPr>
        </p:nvSpPr>
        <p:spPr>
          <a:xfrm>
            <a:off x="1981200" y="1253490"/>
            <a:ext cx="8458200" cy="4578350"/>
          </a:xfrm>
        </p:spPr>
        <p:txBody>
          <a:bodyPr/>
          <a:p>
            <a:pPr>
              <a:spcBef>
                <a:spcPct val="0"/>
              </a:spcBef>
              <a:buNone/>
            </a:pPr>
            <a:r>
              <a:rPr lang="en-US" altLang="zh-CN">
                <a:latin typeface="宋体" panose="02010600030101010101" pitchFamily="2" charset="-122"/>
              </a:rPr>
              <a:t>x=imread('lenagray.bmp'); </a:t>
            </a:r>
            <a:endParaRPr lang="en-US" altLang="zh-CN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>
                <a:latin typeface="宋体" panose="02010600030101010101" pitchFamily="2" charset="-122"/>
              </a:rPr>
              <a:t>[m,n]=size(x);</a:t>
            </a:r>
            <a:endParaRPr lang="en-US" altLang="zh-CN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>
                <a:latin typeface="宋体" panose="02010600030101010101" pitchFamily="2" charset="-122"/>
              </a:rPr>
              <a:t>for t=1:7</a:t>
            </a:r>
            <a:endParaRPr lang="en-US" altLang="zh-CN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>
                <a:latin typeface="宋体" panose="02010600030101010101" pitchFamily="2" charset="-122"/>
              </a:rPr>
              <a:t>   for i=1:m</a:t>
            </a:r>
            <a:endParaRPr lang="en-US" altLang="zh-CN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>
                <a:latin typeface="宋体" panose="02010600030101010101" pitchFamily="2" charset="-122"/>
              </a:rPr>
              <a:t>      for j=1:n </a:t>
            </a:r>
            <a:endParaRPr lang="en-US" altLang="zh-CN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>
                <a:latin typeface="宋体" panose="02010600030101010101" pitchFamily="2" charset="-122"/>
              </a:rPr>
              <a:t>         x(i,j)=bitset(x(i,j),t,0);</a:t>
            </a:r>
            <a:endParaRPr lang="en-US" altLang="zh-CN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>
                <a:latin typeface="宋体" panose="02010600030101010101" pitchFamily="2" charset="-122"/>
              </a:rPr>
              <a:t>      end</a:t>
            </a:r>
            <a:endParaRPr lang="en-US" altLang="zh-CN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>
                <a:latin typeface="宋体" panose="02010600030101010101" pitchFamily="2" charset="-122"/>
              </a:rPr>
              <a:t>   end</a:t>
            </a:r>
            <a:endParaRPr lang="en-US" altLang="zh-CN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>
                <a:latin typeface="宋体" panose="02010600030101010101" pitchFamily="2" charset="-122"/>
              </a:rPr>
              <a:t>   figure;  imshow(x); </a:t>
            </a:r>
            <a:endParaRPr lang="en-US" altLang="zh-CN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>
                <a:latin typeface="宋体" panose="02010600030101010101" pitchFamily="2" charset="-122"/>
              </a:rPr>
              <a:t>   title(['去除第1-',num2str(t),'位平面']);</a:t>
            </a:r>
            <a:endParaRPr lang="en-US" altLang="zh-CN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>
                <a:latin typeface="宋体" panose="02010600030101010101" pitchFamily="2" charset="-122"/>
              </a:rPr>
              <a:t>end</a:t>
            </a:r>
            <a:endParaRPr lang="en-US" altLang="zh-CN">
              <a:latin typeface="宋体" panose="02010600030101010101" pitchFamily="2" charset="-122"/>
            </a:endParaRPr>
          </a:p>
        </p:txBody>
      </p:sp>
      <p:sp>
        <p:nvSpPr>
          <p:cNvPr id="70660" name="矩形 70659"/>
          <p:cNvSpPr/>
          <p:nvPr/>
        </p:nvSpPr>
        <p:spPr>
          <a:xfrm>
            <a:off x="5067300" y="228600"/>
            <a:ext cx="3505200" cy="705485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r>
              <a:rPr lang="zh-CN" altLang="en-US" sz="2400" dirty="0">
                <a:solidFill>
                  <a:srgbClr val="3A003A"/>
                </a:solidFill>
                <a:latin typeface="宋体" panose="02010600030101010101" pitchFamily="2" charset="-122"/>
              </a:rPr>
              <a:t>依次去除</a:t>
            </a:r>
            <a:r>
              <a:rPr lang="en-US" altLang="zh-CN" sz="2400" dirty="0">
                <a:solidFill>
                  <a:srgbClr val="3A003A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dirty="0">
                <a:solidFill>
                  <a:srgbClr val="3A003A"/>
                </a:solidFill>
                <a:latin typeface="宋体" panose="02010600030101010101" pitchFamily="2" charset="-122"/>
              </a:rPr>
              <a:t>～</a:t>
            </a:r>
            <a:r>
              <a:rPr lang="en-US" altLang="zh-CN" sz="2400" dirty="0">
                <a:solidFill>
                  <a:srgbClr val="3A003A"/>
                </a:solidFill>
                <a:latin typeface="宋体" panose="02010600030101010101" pitchFamily="2" charset="-122"/>
              </a:rPr>
              <a:t>t</a:t>
            </a:r>
            <a:r>
              <a:rPr lang="zh-CN" altLang="en-US" sz="2400" dirty="0">
                <a:solidFill>
                  <a:srgbClr val="3A003A"/>
                </a:solidFill>
                <a:latin typeface="宋体" panose="02010600030101010101" pitchFamily="2" charset="-122"/>
              </a:rPr>
              <a:t>个位平面</a:t>
            </a:r>
            <a:endParaRPr lang="zh-CN" altLang="en-US" sz="2400" dirty="0">
              <a:solidFill>
                <a:srgbClr val="3A003A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0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66820" y="3043555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此处是视频，暂不处理，谢谢！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185545" y="1979295"/>
            <a:ext cx="101841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</a:t>
            </a:r>
            <a:r>
              <a:rPr lang="zh-CN" altLang="zh-CN" sz="2400"/>
              <a:t>结论：对于</a:t>
            </a:r>
            <a:r>
              <a:rPr lang="en-US" altLang="zh-CN" sz="2400"/>
              <a:t>256</a:t>
            </a:r>
            <a:r>
              <a:rPr lang="zh-CN" altLang="en-US" sz="2400"/>
              <a:t>级灰度图像，第一个位平面（连同第二个位平面）对图像能量的贡献较小，可以用于秘密信息的隐藏。</a:t>
            </a:r>
            <a:endParaRPr lang="zh-CN" altLang="en-US"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313680" y="3168015"/>
            <a:ext cx="15646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5.1 END!</a:t>
            </a:r>
            <a:endParaRPr lang="en-US" altLang="zh-CN"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2409838" y="1994611"/>
            <a:ext cx="7461130" cy="791052"/>
            <a:chOff x="824072" y="1564267"/>
            <a:chExt cx="7461130" cy="791052"/>
          </a:xfrm>
        </p:grpSpPr>
        <p:sp>
          <p:nvSpPr>
            <p:cNvPr id="4" name="矩形: 圆角 15"/>
            <p:cNvSpPr/>
            <p:nvPr/>
          </p:nvSpPr>
          <p:spPr>
            <a:xfrm>
              <a:off x="824072" y="1740162"/>
              <a:ext cx="7372350" cy="614680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701522" y="1828091"/>
              <a:ext cx="6583680" cy="478155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l">
                <a:lnSpc>
                  <a:spcPct val="90000"/>
                </a:lnSpc>
              </a:pPr>
              <a:r>
                <a:rPr lang="zh-CN" altLang="en-US" sz="280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数字图像中哪些地方可以用来隐藏信息？</a:t>
              </a:r>
              <a:endParaRPr lang="zh-CN" altLang="en-US" sz="280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sp>
        <p:nvSpPr>
          <p:cNvPr id="100" name="圆角矩形 99"/>
          <p:cNvSpPr/>
          <p:nvPr/>
        </p:nvSpPr>
        <p:spPr>
          <a:xfrm>
            <a:off x="2091690" y="3327400"/>
            <a:ext cx="8008620" cy="1901825"/>
          </a:xfrm>
          <a:prstGeom prst="roundRect">
            <a:avLst/>
          </a:prstGeom>
          <a:solidFill>
            <a:srgbClr val="E3C9F7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5" name="文本框 164"/>
          <p:cNvSpPr txBox="1"/>
          <p:nvPr/>
        </p:nvSpPr>
        <p:spPr>
          <a:xfrm>
            <a:off x="3108960" y="3679190"/>
            <a:ext cx="63169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accent2"/>
                </a:solidFill>
              </a:rPr>
              <a:t>主要考察像素的各个比特对图像的贡献：</a:t>
            </a:r>
            <a:endParaRPr lang="zh-CN" altLang="en-US" sz="2400"/>
          </a:p>
          <a:p>
            <a:pPr marL="342900" indent="-342900">
              <a:buFont typeface="Wingdings" panose="05000000000000000000" charset="0"/>
              <a:buChar char="ü"/>
            </a:pPr>
            <a:r>
              <a:rPr lang="zh-CN" altLang="en-US" sz="2400"/>
              <a:t>贡献大的保留；</a:t>
            </a:r>
            <a:endParaRPr lang="zh-CN" altLang="en-US" sz="2400"/>
          </a:p>
          <a:p>
            <a:pPr marL="342900" indent="-342900">
              <a:buFont typeface="Wingdings" panose="05000000000000000000" charset="0"/>
              <a:buChar char="ü"/>
            </a:pPr>
            <a:r>
              <a:rPr lang="zh-CN" altLang="en-US" sz="2400"/>
              <a:t>贡献微弱的则可用于隐藏秘密信息的比特。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>
            <a:off x="1887233" y="417271"/>
            <a:ext cx="3423165" cy="791052"/>
            <a:chOff x="824072" y="1564267"/>
            <a:chExt cx="3423165" cy="791052"/>
          </a:xfrm>
        </p:grpSpPr>
        <p:sp>
          <p:nvSpPr>
            <p:cNvPr id="16" name="矩形: 圆角 15"/>
            <p:cNvSpPr/>
            <p:nvPr/>
          </p:nvSpPr>
          <p:spPr>
            <a:xfrm>
              <a:off x="824072" y="1740416"/>
              <a:ext cx="3368027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701522" y="1828091"/>
              <a:ext cx="2545715" cy="478155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lnSpc>
                  <a:spcPct val="9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+mj-ea"/>
                  <a:ea typeface="+mj-ea"/>
                </a:rPr>
                <a:t>256</a:t>
              </a: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级</a:t>
              </a: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灰度图像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pic>
        <p:nvPicPr>
          <p:cNvPr id="3" name="图片 2" descr="lenag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30" y="1490345"/>
            <a:ext cx="4876800" cy="4876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1490345"/>
            <a:ext cx="3830320" cy="487743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7089775" y="3112770"/>
            <a:ext cx="1163320" cy="368935"/>
          </a:xfrm>
          <a:prstGeom prst="ellipse">
            <a:avLst/>
          </a:prstGeom>
          <a:solidFill>
            <a:srgbClr val="FF0000">
              <a:alpha val="11000"/>
            </a:srgbClr>
          </a:solidFill>
          <a:ln w="3175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3307609" y="635707"/>
            <a:ext cx="5576627" cy="1109044"/>
            <a:chOff x="3279913" y="488294"/>
            <a:chExt cx="5576627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5576627" cy="687881"/>
              <a:chOff x="3279913" y="909457"/>
              <a:chExt cx="5576627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5576627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726597" y="1032190"/>
                <a:ext cx="3562194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algn="ctr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图像的位平面概念 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68" name="组合 8196"/>
          <p:cNvGrpSpPr/>
          <p:nvPr/>
        </p:nvGrpSpPr>
        <p:grpSpPr>
          <a:xfrm>
            <a:off x="1484455" y="2264288"/>
            <a:ext cx="3743818" cy="3349625"/>
            <a:chOff x="2520" y="4560"/>
            <a:chExt cx="4860" cy="4212"/>
          </a:xfrm>
        </p:grpSpPr>
        <p:sp>
          <p:nvSpPr>
            <p:cNvPr id="169" name="直接连接符 8197"/>
            <p:cNvSpPr/>
            <p:nvPr/>
          </p:nvSpPr>
          <p:spPr>
            <a:xfrm>
              <a:off x="3060" y="8304"/>
              <a:ext cx="28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0" name="直接连接符 8198"/>
            <p:cNvSpPr/>
            <p:nvPr/>
          </p:nvSpPr>
          <p:spPr>
            <a:xfrm flipV="1">
              <a:off x="3060" y="5808"/>
              <a:ext cx="0" cy="24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" name="直接连接符 8199"/>
            <p:cNvSpPr/>
            <p:nvPr/>
          </p:nvSpPr>
          <p:spPr>
            <a:xfrm flipV="1">
              <a:off x="3420" y="5808"/>
              <a:ext cx="0" cy="24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2" name="直接连接符 8200"/>
            <p:cNvSpPr/>
            <p:nvPr/>
          </p:nvSpPr>
          <p:spPr>
            <a:xfrm flipV="1">
              <a:off x="3780" y="5808"/>
              <a:ext cx="0" cy="24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3" name="直接连接符 8201"/>
            <p:cNvSpPr/>
            <p:nvPr/>
          </p:nvSpPr>
          <p:spPr>
            <a:xfrm flipV="1">
              <a:off x="4140" y="5808"/>
              <a:ext cx="0" cy="24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7" name="直接连接符 8202"/>
            <p:cNvSpPr/>
            <p:nvPr/>
          </p:nvSpPr>
          <p:spPr>
            <a:xfrm flipV="1">
              <a:off x="4500" y="5808"/>
              <a:ext cx="0" cy="24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8" name="直接连接符 8203"/>
            <p:cNvSpPr/>
            <p:nvPr/>
          </p:nvSpPr>
          <p:spPr>
            <a:xfrm flipV="1">
              <a:off x="5940" y="5808"/>
              <a:ext cx="0" cy="24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9" name="直接连接符 8204"/>
            <p:cNvSpPr/>
            <p:nvPr/>
          </p:nvSpPr>
          <p:spPr>
            <a:xfrm flipV="1">
              <a:off x="5580" y="5808"/>
              <a:ext cx="0" cy="24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0" name="直接连接符 8205"/>
            <p:cNvSpPr/>
            <p:nvPr/>
          </p:nvSpPr>
          <p:spPr>
            <a:xfrm flipV="1">
              <a:off x="5220" y="5808"/>
              <a:ext cx="0" cy="24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1" name="直接连接符 8206"/>
            <p:cNvSpPr/>
            <p:nvPr/>
          </p:nvSpPr>
          <p:spPr>
            <a:xfrm flipV="1">
              <a:off x="4860" y="5808"/>
              <a:ext cx="0" cy="24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2" name="直接连接符 8207"/>
            <p:cNvSpPr/>
            <p:nvPr/>
          </p:nvSpPr>
          <p:spPr>
            <a:xfrm>
              <a:off x="3060" y="7992"/>
              <a:ext cx="28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3" name="直接连接符 8208"/>
            <p:cNvSpPr/>
            <p:nvPr/>
          </p:nvSpPr>
          <p:spPr>
            <a:xfrm>
              <a:off x="3060" y="7680"/>
              <a:ext cx="28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" name="直接连接符 8209"/>
            <p:cNvSpPr/>
            <p:nvPr/>
          </p:nvSpPr>
          <p:spPr>
            <a:xfrm>
              <a:off x="3060" y="7368"/>
              <a:ext cx="28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5" name="直接连接符 8210"/>
            <p:cNvSpPr/>
            <p:nvPr/>
          </p:nvSpPr>
          <p:spPr>
            <a:xfrm>
              <a:off x="3060" y="7056"/>
              <a:ext cx="28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6" name="直接连接符 8211"/>
            <p:cNvSpPr/>
            <p:nvPr/>
          </p:nvSpPr>
          <p:spPr>
            <a:xfrm>
              <a:off x="3060" y="6744"/>
              <a:ext cx="28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7" name="直接连接符 8212"/>
            <p:cNvSpPr/>
            <p:nvPr/>
          </p:nvSpPr>
          <p:spPr>
            <a:xfrm>
              <a:off x="3060" y="6432"/>
              <a:ext cx="28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8" name="直接连接符 8213"/>
            <p:cNvSpPr/>
            <p:nvPr/>
          </p:nvSpPr>
          <p:spPr>
            <a:xfrm>
              <a:off x="3060" y="6120"/>
              <a:ext cx="28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9" name="直接连接符 8214"/>
            <p:cNvSpPr/>
            <p:nvPr/>
          </p:nvSpPr>
          <p:spPr>
            <a:xfrm>
              <a:off x="3060" y="5808"/>
              <a:ext cx="28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0" name="直接连接符 8215"/>
            <p:cNvSpPr/>
            <p:nvPr/>
          </p:nvSpPr>
          <p:spPr>
            <a:xfrm flipV="1">
              <a:off x="5940" y="7056"/>
              <a:ext cx="1440" cy="12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1" name="直接连接符 8216"/>
            <p:cNvSpPr/>
            <p:nvPr/>
          </p:nvSpPr>
          <p:spPr>
            <a:xfrm flipV="1">
              <a:off x="5940" y="6744"/>
              <a:ext cx="1440" cy="12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2" name="直接连接符 8217"/>
            <p:cNvSpPr/>
            <p:nvPr/>
          </p:nvSpPr>
          <p:spPr>
            <a:xfrm flipV="1">
              <a:off x="5940" y="6432"/>
              <a:ext cx="1440" cy="12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3" name="直接连接符 8218"/>
            <p:cNvSpPr/>
            <p:nvPr/>
          </p:nvSpPr>
          <p:spPr>
            <a:xfrm flipV="1">
              <a:off x="5940" y="6120"/>
              <a:ext cx="1440" cy="12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" name="直接连接符 8219"/>
            <p:cNvSpPr/>
            <p:nvPr/>
          </p:nvSpPr>
          <p:spPr>
            <a:xfrm flipV="1">
              <a:off x="5940" y="5808"/>
              <a:ext cx="1440" cy="12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5" name="直接连接符 8220"/>
            <p:cNvSpPr/>
            <p:nvPr/>
          </p:nvSpPr>
          <p:spPr>
            <a:xfrm flipV="1">
              <a:off x="5940" y="5496"/>
              <a:ext cx="1440" cy="12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6" name="直接连接符 8221"/>
            <p:cNvSpPr/>
            <p:nvPr/>
          </p:nvSpPr>
          <p:spPr>
            <a:xfrm flipV="1">
              <a:off x="5940" y="5184"/>
              <a:ext cx="1440" cy="12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7" name="直接连接符 8222"/>
            <p:cNvSpPr/>
            <p:nvPr/>
          </p:nvSpPr>
          <p:spPr>
            <a:xfrm flipV="1">
              <a:off x="5940" y="4872"/>
              <a:ext cx="1440" cy="12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8" name="直接连接符 8223"/>
            <p:cNvSpPr/>
            <p:nvPr/>
          </p:nvSpPr>
          <p:spPr>
            <a:xfrm flipV="1">
              <a:off x="5940" y="4560"/>
              <a:ext cx="1440" cy="12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9" name="直接连接符 8224"/>
            <p:cNvSpPr/>
            <p:nvPr/>
          </p:nvSpPr>
          <p:spPr>
            <a:xfrm flipV="1">
              <a:off x="6120" y="5652"/>
              <a:ext cx="0" cy="24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0" name="直接连接符 8225"/>
            <p:cNvSpPr/>
            <p:nvPr/>
          </p:nvSpPr>
          <p:spPr>
            <a:xfrm flipV="1">
              <a:off x="6300" y="5496"/>
              <a:ext cx="0" cy="24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1" name="直接连接符 8226"/>
            <p:cNvSpPr/>
            <p:nvPr/>
          </p:nvSpPr>
          <p:spPr>
            <a:xfrm flipV="1">
              <a:off x="6480" y="5340"/>
              <a:ext cx="0" cy="24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2" name="直接连接符 8227"/>
            <p:cNvSpPr/>
            <p:nvPr/>
          </p:nvSpPr>
          <p:spPr>
            <a:xfrm flipV="1">
              <a:off x="6660" y="5184"/>
              <a:ext cx="0" cy="24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3" name="直接连接符 8228"/>
            <p:cNvSpPr/>
            <p:nvPr/>
          </p:nvSpPr>
          <p:spPr>
            <a:xfrm flipV="1">
              <a:off x="6840" y="5028"/>
              <a:ext cx="0" cy="24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" name="直接连接符 8229"/>
            <p:cNvSpPr/>
            <p:nvPr/>
          </p:nvSpPr>
          <p:spPr>
            <a:xfrm flipV="1">
              <a:off x="7020" y="4872"/>
              <a:ext cx="0" cy="24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" name="直接连接符 8230"/>
            <p:cNvSpPr/>
            <p:nvPr/>
          </p:nvSpPr>
          <p:spPr>
            <a:xfrm flipV="1">
              <a:off x="7200" y="4716"/>
              <a:ext cx="0" cy="24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6" name="直接连接符 8231"/>
            <p:cNvSpPr/>
            <p:nvPr/>
          </p:nvSpPr>
          <p:spPr>
            <a:xfrm flipV="1">
              <a:off x="7380" y="4560"/>
              <a:ext cx="0" cy="24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7" name="直接连接符 8232"/>
            <p:cNvSpPr/>
            <p:nvPr/>
          </p:nvSpPr>
          <p:spPr>
            <a:xfrm flipV="1">
              <a:off x="5580" y="4560"/>
              <a:ext cx="1440" cy="12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8" name="直接连接符 8233"/>
            <p:cNvSpPr/>
            <p:nvPr/>
          </p:nvSpPr>
          <p:spPr>
            <a:xfrm flipV="1">
              <a:off x="5220" y="4560"/>
              <a:ext cx="1440" cy="12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9" name="直接连接符 8234"/>
            <p:cNvSpPr/>
            <p:nvPr/>
          </p:nvSpPr>
          <p:spPr>
            <a:xfrm flipV="1">
              <a:off x="4860" y="4560"/>
              <a:ext cx="1440" cy="12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0" name="直接连接符 8235"/>
            <p:cNvSpPr/>
            <p:nvPr/>
          </p:nvSpPr>
          <p:spPr>
            <a:xfrm flipV="1">
              <a:off x="4500" y="4560"/>
              <a:ext cx="1440" cy="12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1" name="直接连接符 8236"/>
            <p:cNvSpPr/>
            <p:nvPr/>
          </p:nvSpPr>
          <p:spPr>
            <a:xfrm flipV="1">
              <a:off x="4140" y="4560"/>
              <a:ext cx="1440" cy="12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直接连接符 8237"/>
            <p:cNvSpPr/>
            <p:nvPr/>
          </p:nvSpPr>
          <p:spPr>
            <a:xfrm flipV="1">
              <a:off x="3780" y="4560"/>
              <a:ext cx="1440" cy="12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3" name="直接连接符 8238"/>
            <p:cNvSpPr/>
            <p:nvPr/>
          </p:nvSpPr>
          <p:spPr>
            <a:xfrm flipV="1">
              <a:off x="3420" y="4560"/>
              <a:ext cx="1440" cy="12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4" name="直接连接符 8239"/>
            <p:cNvSpPr/>
            <p:nvPr/>
          </p:nvSpPr>
          <p:spPr>
            <a:xfrm flipV="1">
              <a:off x="3060" y="4560"/>
              <a:ext cx="1440" cy="12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" name="直接连接符 8240"/>
            <p:cNvSpPr/>
            <p:nvPr/>
          </p:nvSpPr>
          <p:spPr>
            <a:xfrm>
              <a:off x="3240" y="5652"/>
              <a:ext cx="28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6" name="直接连接符 8241"/>
            <p:cNvSpPr/>
            <p:nvPr/>
          </p:nvSpPr>
          <p:spPr>
            <a:xfrm>
              <a:off x="3420" y="5496"/>
              <a:ext cx="28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7" name="直接连接符 8242"/>
            <p:cNvSpPr/>
            <p:nvPr/>
          </p:nvSpPr>
          <p:spPr>
            <a:xfrm>
              <a:off x="3600" y="5340"/>
              <a:ext cx="28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8" name="直接连接符 8243"/>
            <p:cNvSpPr/>
            <p:nvPr/>
          </p:nvSpPr>
          <p:spPr>
            <a:xfrm>
              <a:off x="3780" y="5184"/>
              <a:ext cx="28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9" name="直接连接符 8244"/>
            <p:cNvSpPr/>
            <p:nvPr/>
          </p:nvSpPr>
          <p:spPr>
            <a:xfrm>
              <a:off x="3960" y="5028"/>
              <a:ext cx="28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0" name="直接连接符 8245"/>
            <p:cNvSpPr/>
            <p:nvPr/>
          </p:nvSpPr>
          <p:spPr>
            <a:xfrm>
              <a:off x="4140" y="4872"/>
              <a:ext cx="28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1" name="直接连接符 8246"/>
            <p:cNvSpPr/>
            <p:nvPr/>
          </p:nvSpPr>
          <p:spPr>
            <a:xfrm>
              <a:off x="4320" y="4716"/>
              <a:ext cx="28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2" name="直接连接符 8247"/>
            <p:cNvSpPr/>
            <p:nvPr/>
          </p:nvSpPr>
          <p:spPr>
            <a:xfrm>
              <a:off x="4500" y="4560"/>
              <a:ext cx="28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3" name="文本框 8248"/>
            <p:cNvSpPr txBox="1"/>
            <p:nvPr/>
          </p:nvSpPr>
          <p:spPr>
            <a:xfrm>
              <a:off x="3060" y="8304"/>
              <a:ext cx="4319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algn="just" eaLnBrk="0" hangingPunct="0"/>
              <a:r>
                <a:rPr lang="zh-CN" altLang="en-US" sz="1600" dirty="0">
                  <a:latin typeface="Times New Roman" panose="02020603050405020304" charset="0"/>
                  <a:ea typeface="宋体" panose="02010600030101010101" pitchFamily="2" charset="-122"/>
                </a:rPr>
                <a:t>1   2    3    4   5   6    7   8</a:t>
              </a:r>
              <a:endParaRPr lang="zh-CN" altLang="en-US" sz="1600" dirty="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224" name="文本框 8249"/>
            <p:cNvSpPr txBox="1"/>
            <p:nvPr/>
          </p:nvSpPr>
          <p:spPr>
            <a:xfrm>
              <a:off x="2520" y="5808"/>
              <a:ext cx="540" cy="280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algn="just" eaLnBrk="0" hangingPunct="0"/>
              <a:r>
                <a:rPr lang="zh-CN" altLang="en-US" sz="1600" dirty="0">
                  <a:latin typeface="Times New Roman" panose="02020603050405020304" charset="0"/>
                  <a:ea typeface="宋体" panose="02010600030101010101" pitchFamily="2" charset="-122"/>
                </a:rPr>
                <a:t>8</a:t>
              </a:r>
              <a:endParaRPr lang="zh-CN" altLang="en-US" sz="1600" dirty="0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zh-CN" altLang="en-US" sz="1600" dirty="0">
                  <a:latin typeface="Times New Roman" panose="02020603050405020304" charset="0"/>
                  <a:ea typeface="宋体" panose="02010600030101010101" pitchFamily="2" charset="-122"/>
                </a:rPr>
                <a:t>7</a:t>
              </a:r>
              <a:endParaRPr lang="zh-CN" altLang="en-US" sz="1600" dirty="0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zh-CN" altLang="en-US" sz="1600" dirty="0">
                  <a:latin typeface="Times New Roman" panose="02020603050405020304" charset="0"/>
                  <a:ea typeface="宋体" panose="02010600030101010101" pitchFamily="2" charset="-122"/>
                </a:rPr>
                <a:t>6</a:t>
              </a:r>
              <a:endParaRPr lang="zh-CN" altLang="en-US" sz="1600" dirty="0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zh-CN" altLang="en-US" sz="1600" dirty="0">
                  <a:latin typeface="Times New Roman" panose="02020603050405020304" charset="0"/>
                  <a:ea typeface="宋体" panose="02010600030101010101" pitchFamily="2" charset="-122"/>
                </a:rPr>
                <a:t>5</a:t>
              </a:r>
              <a:endParaRPr lang="zh-CN" altLang="en-US" sz="1600" dirty="0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zh-CN" altLang="en-US" sz="1600" dirty="0">
                  <a:latin typeface="Times New Roman" panose="02020603050405020304" charset="0"/>
                  <a:ea typeface="宋体" panose="02010600030101010101" pitchFamily="2" charset="-122"/>
                </a:rPr>
                <a:t>4</a:t>
              </a:r>
              <a:endParaRPr lang="zh-CN" altLang="en-US" sz="1600" dirty="0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zh-CN" altLang="en-US" sz="1600" dirty="0">
                  <a:latin typeface="Times New Roman" panose="02020603050405020304" charset="0"/>
                  <a:ea typeface="宋体" panose="02010600030101010101" pitchFamily="2" charset="-122"/>
                </a:rPr>
                <a:t>3</a:t>
              </a:r>
              <a:endParaRPr lang="zh-CN" altLang="en-US" sz="1600" dirty="0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zh-CN" altLang="en-US" sz="1600" dirty="0">
                  <a:latin typeface="Times New Roman" panose="02020603050405020304" charset="0"/>
                  <a:ea typeface="宋体" panose="02010600030101010101" pitchFamily="2" charset="-122"/>
                </a:rPr>
                <a:t>2</a:t>
              </a:r>
              <a:endParaRPr lang="zh-CN" altLang="en-US" sz="1600" dirty="0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zh-CN" altLang="en-US" sz="1600" dirty="0">
                  <a:latin typeface="Times New Roman" panose="02020603050405020304" charset="0"/>
                  <a:ea typeface="宋体" panose="02010600030101010101" pitchFamily="2" charset="-122"/>
                </a:rPr>
                <a:t>1</a:t>
              </a:r>
              <a:endParaRPr lang="zh-CN" altLang="en-US" sz="1600" dirty="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7" name="文本框 8252"/>
          <p:cNvSpPr txBox="1"/>
          <p:nvPr/>
        </p:nvSpPr>
        <p:spPr>
          <a:xfrm>
            <a:off x="2106563" y="5614222"/>
            <a:ext cx="2773199" cy="2968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 eaLnBrk="0" hangingPunct="0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图像像素的灰度表示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04365" y="3256915"/>
            <a:ext cx="2214880" cy="1979930"/>
          </a:xfrm>
          <a:prstGeom prst="rect">
            <a:avLst/>
          </a:prstGeom>
          <a:solidFill>
            <a:srgbClr val="FFC00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841750" y="2266315"/>
            <a:ext cx="1387475" cy="1228090"/>
            <a:chOff x="9744" y="3856"/>
            <a:chExt cx="2185" cy="1934"/>
          </a:xfrm>
        </p:grpSpPr>
        <p:sp>
          <p:nvSpPr>
            <p:cNvPr id="5" name="任意多边形 4"/>
            <p:cNvSpPr/>
            <p:nvPr/>
          </p:nvSpPr>
          <p:spPr>
            <a:xfrm>
              <a:off x="9744" y="3856"/>
              <a:ext cx="2177" cy="1560"/>
            </a:xfrm>
            <a:custGeom>
              <a:avLst/>
              <a:gdLst>
                <a:gd name="connsiteX0" fmla="*/ 0 w 2177"/>
                <a:gd name="connsiteY0" fmla="*/ 1560 h 1560"/>
                <a:gd name="connsiteX1" fmla="*/ 1742 w 2177"/>
                <a:gd name="connsiteY1" fmla="*/ 6 h 1560"/>
                <a:gd name="connsiteX2" fmla="*/ 2177 w 2177"/>
                <a:gd name="connsiteY2" fmla="*/ 0 h 1560"/>
                <a:gd name="connsiteX3" fmla="*/ 427 w 2177"/>
                <a:gd name="connsiteY3" fmla="*/ 1559 h 1560"/>
                <a:gd name="connsiteX4" fmla="*/ 0 w 2177"/>
                <a:gd name="connsiteY4" fmla="*/ 1560 h 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" h="1560">
                  <a:moveTo>
                    <a:pt x="0" y="1560"/>
                  </a:moveTo>
                  <a:lnTo>
                    <a:pt x="1742" y="6"/>
                  </a:lnTo>
                  <a:lnTo>
                    <a:pt x="2177" y="0"/>
                  </a:lnTo>
                  <a:lnTo>
                    <a:pt x="427" y="1559"/>
                  </a:lnTo>
                  <a:lnTo>
                    <a:pt x="0" y="1560"/>
                  </a:lnTo>
                  <a:close/>
                </a:path>
              </a:pathLst>
            </a:custGeom>
            <a:solidFill>
              <a:srgbClr val="C00000">
                <a:alpha val="30000"/>
              </a:srgb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177" y="3862"/>
              <a:ext cx="1752" cy="1929"/>
            </a:xfrm>
            <a:custGeom>
              <a:avLst/>
              <a:gdLst>
                <a:gd name="connsiteX0" fmla="*/ 10 w 1752"/>
                <a:gd name="connsiteY0" fmla="*/ 1554 h 1929"/>
                <a:gd name="connsiteX1" fmla="*/ 1752 w 1752"/>
                <a:gd name="connsiteY1" fmla="*/ 0 h 1929"/>
                <a:gd name="connsiteX2" fmla="*/ 1749 w 1752"/>
                <a:gd name="connsiteY2" fmla="*/ 387 h 1929"/>
                <a:gd name="connsiteX3" fmla="*/ 0 w 1752"/>
                <a:gd name="connsiteY3" fmla="*/ 1929 h 1929"/>
                <a:gd name="connsiteX4" fmla="*/ 10 w 1752"/>
                <a:gd name="connsiteY4" fmla="*/ 1554 h 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2" h="1929">
                  <a:moveTo>
                    <a:pt x="10" y="1554"/>
                  </a:moveTo>
                  <a:lnTo>
                    <a:pt x="1752" y="0"/>
                  </a:lnTo>
                  <a:lnTo>
                    <a:pt x="1749" y="387"/>
                  </a:lnTo>
                  <a:lnTo>
                    <a:pt x="0" y="1929"/>
                  </a:lnTo>
                  <a:lnTo>
                    <a:pt x="10" y="1554"/>
                  </a:lnTo>
                  <a:close/>
                </a:path>
              </a:pathLst>
            </a:custGeom>
            <a:solidFill>
              <a:srgbClr val="C00000">
                <a:alpha val="30000"/>
              </a:srgb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>
            <a:off x="4074160" y="4189730"/>
            <a:ext cx="1303020" cy="1236345"/>
            <a:chOff x="10110" y="6885"/>
            <a:chExt cx="2052" cy="1947"/>
          </a:xfrm>
        </p:grpSpPr>
        <p:sp>
          <p:nvSpPr>
            <p:cNvPr id="8" name="文本框 7"/>
            <p:cNvSpPr txBox="1"/>
            <p:nvPr/>
          </p:nvSpPr>
          <p:spPr>
            <a:xfrm>
              <a:off x="10110" y="8302"/>
              <a:ext cx="44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 b="1">
                  <a:solidFill>
                    <a:srgbClr val="FF0000"/>
                  </a:solidFill>
                </a:rPr>
                <a:t>1</a:t>
              </a:r>
              <a:endParaRPr lang="en-US" altLang="zh-CN" sz="1600" b="1">
                <a:solidFill>
                  <a:srgbClr val="FF000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343" y="8091"/>
              <a:ext cx="46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b="1">
                  <a:solidFill>
                    <a:srgbClr val="FF0000"/>
                  </a:solidFill>
                  <a:sym typeface="+mn-ea"/>
                </a:rPr>
                <a:t>2</a:t>
              </a:r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556" y="7900"/>
              <a:ext cx="46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zh-CN" b="1">
                  <a:solidFill>
                    <a:srgbClr val="FF0000"/>
                  </a:solidFill>
                  <a:sym typeface="+mn-ea"/>
                </a:rPr>
                <a:t>3</a:t>
              </a:r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753" y="7655"/>
              <a:ext cx="468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b="1">
                  <a:solidFill>
                    <a:srgbClr val="FF0000"/>
                  </a:solidFill>
                  <a:sym typeface="+mn-ea"/>
                </a:rPr>
                <a:t>4</a:t>
              </a:r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021" y="7496"/>
              <a:ext cx="46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zh-CN" b="1">
                  <a:solidFill>
                    <a:srgbClr val="FF0000"/>
                  </a:solidFill>
                  <a:sym typeface="+mn-ea"/>
                </a:rPr>
                <a:t>5</a:t>
              </a:r>
              <a:endParaRPr lang="zh-CN" altLang="en-US"/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11236" y="7256"/>
              <a:ext cx="46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b="1">
                  <a:solidFill>
                    <a:srgbClr val="FF0000"/>
                  </a:solidFill>
                  <a:sym typeface="+mn-ea"/>
                </a:rPr>
                <a:t>6</a:t>
              </a:r>
              <a:endParaRPr lang="zh-CN" altLang="en-US"/>
            </a:p>
          </p:txBody>
        </p:sp>
        <p:sp>
          <p:nvSpPr>
            <p:cNvPr id="175" name="文本框 174"/>
            <p:cNvSpPr txBox="1"/>
            <p:nvPr/>
          </p:nvSpPr>
          <p:spPr>
            <a:xfrm>
              <a:off x="11496" y="7080"/>
              <a:ext cx="46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zh-CN" b="1">
                  <a:solidFill>
                    <a:srgbClr val="FF0000"/>
                  </a:solidFill>
                  <a:sym typeface="+mn-ea"/>
                </a:rPr>
                <a:t>7</a:t>
              </a:r>
              <a:endParaRPr lang="zh-CN" altLang="en-US"/>
            </a:p>
          </p:txBody>
        </p:sp>
        <p:sp>
          <p:nvSpPr>
            <p:cNvPr id="176" name="文本框 175"/>
            <p:cNvSpPr txBox="1"/>
            <p:nvPr/>
          </p:nvSpPr>
          <p:spPr>
            <a:xfrm>
              <a:off x="11694" y="6885"/>
              <a:ext cx="46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zh-CN" b="1">
                  <a:solidFill>
                    <a:srgbClr val="FF0000"/>
                  </a:solidFill>
                  <a:sym typeface="+mn-ea"/>
                </a:rPr>
                <a:t>8</a:t>
              </a:r>
              <a:endParaRPr lang="zh-CN" altLang="en-US"/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4054475" y="2279650"/>
            <a:ext cx="1246505" cy="1196340"/>
            <a:chOff x="10079" y="3877"/>
            <a:chExt cx="1963" cy="1884"/>
          </a:xfrm>
        </p:grpSpPr>
        <p:sp>
          <p:nvSpPr>
            <p:cNvPr id="229" name="文本框 228"/>
            <p:cNvSpPr txBox="1"/>
            <p:nvPr/>
          </p:nvSpPr>
          <p:spPr>
            <a:xfrm>
              <a:off x="10508" y="4870"/>
              <a:ext cx="44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 b="1">
                  <a:solidFill>
                    <a:srgbClr val="00B050"/>
                  </a:solidFill>
                </a:rPr>
                <a:t>0</a:t>
              </a:r>
              <a:endParaRPr lang="en-US" altLang="zh-CN" sz="1600" b="1">
                <a:solidFill>
                  <a:srgbClr val="00B050"/>
                </a:solidFill>
              </a:endParaRPr>
            </a:p>
          </p:txBody>
        </p:sp>
        <p:sp>
          <p:nvSpPr>
            <p:cNvPr id="230" name="文本框 229"/>
            <p:cNvSpPr txBox="1"/>
            <p:nvPr/>
          </p:nvSpPr>
          <p:spPr>
            <a:xfrm>
              <a:off x="11161" y="4259"/>
              <a:ext cx="44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 b="1">
                  <a:solidFill>
                    <a:srgbClr val="00B050"/>
                  </a:solidFill>
                </a:rPr>
                <a:t>1</a:t>
              </a:r>
              <a:endParaRPr lang="en-US" altLang="zh-CN" sz="1600" b="1">
                <a:solidFill>
                  <a:srgbClr val="00B050"/>
                </a:solidFill>
              </a:endParaRPr>
            </a:p>
          </p:txBody>
        </p:sp>
        <p:sp>
          <p:nvSpPr>
            <p:cNvPr id="231" name="文本框 230"/>
            <p:cNvSpPr txBox="1"/>
            <p:nvPr/>
          </p:nvSpPr>
          <p:spPr>
            <a:xfrm>
              <a:off x="10079" y="5231"/>
              <a:ext cx="44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 b="1">
                  <a:solidFill>
                    <a:srgbClr val="00B050"/>
                  </a:solidFill>
                </a:rPr>
                <a:t>0</a:t>
              </a:r>
              <a:endParaRPr lang="en-US" altLang="zh-CN" sz="1600" b="1">
                <a:solidFill>
                  <a:srgbClr val="00B050"/>
                </a:solidFill>
              </a:endParaRPr>
            </a:p>
          </p:txBody>
        </p:sp>
        <p:sp>
          <p:nvSpPr>
            <p:cNvPr id="232" name="文本框 231"/>
            <p:cNvSpPr txBox="1"/>
            <p:nvPr/>
          </p:nvSpPr>
          <p:spPr>
            <a:xfrm>
              <a:off x="11378" y="4103"/>
              <a:ext cx="44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 b="1">
                  <a:solidFill>
                    <a:srgbClr val="00B050"/>
                  </a:solidFill>
                </a:rPr>
                <a:t>0</a:t>
              </a:r>
              <a:endParaRPr lang="en-US" altLang="zh-CN" sz="1600" b="1">
                <a:solidFill>
                  <a:srgbClr val="00B050"/>
                </a:solidFill>
              </a:endParaRPr>
            </a:p>
          </p:txBody>
        </p:sp>
        <p:sp>
          <p:nvSpPr>
            <p:cNvPr id="233" name="文本框 232"/>
            <p:cNvSpPr txBox="1"/>
            <p:nvPr/>
          </p:nvSpPr>
          <p:spPr>
            <a:xfrm>
              <a:off x="10728" y="4669"/>
              <a:ext cx="44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 b="1">
                  <a:solidFill>
                    <a:srgbClr val="00B050"/>
                  </a:solidFill>
                </a:rPr>
                <a:t>0</a:t>
              </a:r>
              <a:endParaRPr lang="en-US" altLang="zh-CN" sz="1600" b="1">
                <a:solidFill>
                  <a:srgbClr val="00B050"/>
                </a:solidFill>
              </a:endParaRPr>
            </a:p>
          </p:txBody>
        </p:sp>
        <p:sp>
          <p:nvSpPr>
            <p:cNvPr id="234" name="文本框 233"/>
            <p:cNvSpPr txBox="1"/>
            <p:nvPr/>
          </p:nvSpPr>
          <p:spPr>
            <a:xfrm>
              <a:off x="11594" y="3877"/>
              <a:ext cx="44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 b="1">
                  <a:solidFill>
                    <a:srgbClr val="00B050"/>
                  </a:solidFill>
                </a:rPr>
                <a:t>1</a:t>
              </a:r>
              <a:endParaRPr lang="en-US" altLang="zh-CN" sz="1600" b="1">
                <a:solidFill>
                  <a:srgbClr val="00B050"/>
                </a:solidFill>
              </a:endParaRPr>
            </a:p>
          </p:txBody>
        </p:sp>
        <p:sp>
          <p:nvSpPr>
            <p:cNvPr id="235" name="文本框 234"/>
            <p:cNvSpPr txBox="1"/>
            <p:nvPr/>
          </p:nvSpPr>
          <p:spPr>
            <a:xfrm>
              <a:off x="10301" y="5040"/>
              <a:ext cx="44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 b="1">
                  <a:solidFill>
                    <a:srgbClr val="00B050"/>
                  </a:solidFill>
                </a:rPr>
                <a:t>1</a:t>
              </a:r>
              <a:endParaRPr lang="en-US" altLang="zh-CN" sz="1600" b="1">
                <a:solidFill>
                  <a:srgbClr val="00B050"/>
                </a:solidFill>
              </a:endParaRPr>
            </a:p>
          </p:txBody>
        </p:sp>
        <p:sp>
          <p:nvSpPr>
            <p:cNvPr id="236" name="文本框 235"/>
            <p:cNvSpPr txBox="1"/>
            <p:nvPr/>
          </p:nvSpPr>
          <p:spPr>
            <a:xfrm>
              <a:off x="10941" y="4486"/>
              <a:ext cx="44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 b="1">
                  <a:solidFill>
                    <a:srgbClr val="00B050"/>
                  </a:solidFill>
                </a:rPr>
                <a:t>1</a:t>
              </a:r>
              <a:endParaRPr lang="en-US" altLang="zh-CN" sz="1600" b="1">
                <a:solidFill>
                  <a:srgbClr val="00B050"/>
                </a:solidFill>
              </a:endParaRPr>
            </a:p>
          </p:txBody>
        </p:sp>
      </p:grpSp>
      <p:sp>
        <p:nvSpPr>
          <p:cNvPr id="145525" name="文本占位符 145524"/>
          <p:cNvSpPr>
            <a:spLocks noGrp="1"/>
          </p:cNvSpPr>
          <p:nvPr/>
        </p:nvSpPr>
        <p:spPr>
          <a:xfrm>
            <a:off x="6049010" y="2042795"/>
            <a:ext cx="4277995" cy="34417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000099"/>
                </a:solidFill>
              </a:rPr>
              <a:t> </a:t>
            </a:r>
            <a:r>
              <a:rPr lang="zh-CN" altLang="en-US" sz="2400" b="0" dirty="0">
                <a:solidFill>
                  <a:srgbClr val="000099"/>
                </a:solidFill>
              </a:rPr>
              <a:t>图像的数据表示：</a:t>
            </a:r>
            <a:endParaRPr lang="zh-CN" altLang="en-US" sz="2400" b="0" dirty="0"/>
          </a:p>
          <a:p>
            <a:pPr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0" dirty="0">
                <a:sym typeface="+mn-ea"/>
              </a:rPr>
              <a:t>bit /象素点：</a:t>
            </a:r>
            <a:r>
              <a:rPr lang="zh-CN" altLang="en-US" sz="2400" b="0" dirty="0"/>
              <a:t>256色(0～255)</a:t>
            </a:r>
            <a:endParaRPr lang="zh-CN" altLang="en-US" sz="2400" b="0" dirty="0"/>
          </a:p>
          <a:p>
            <a:pPr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0" dirty="0"/>
              <a:t>各像素位置相同的位形成一个平面，称为“位平面”。</a:t>
            </a:r>
            <a:endParaRPr lang="zh-CN" altLang="en-US" sz="2400" b="0" dirty="0"/>
          </a:p>
          <a:p>
            <a:pPr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0" dirty="0"/>
              <a:t>不同位平面的重要程度不同</a:t>
            </a:r>
            <a:endParaRPr lang="zh-CN" altLang="en-US" sz="2400" b="0" dirty="0"/>
          </a:p>
          <a:p>
            <a:pPr>
              <a:lnSpc>
                <a:spcPct val="110000"/>
              </a:lnSpc>
              <a:buNone/>
            </a:pPr>
            <a:r>
              <a:rPr lang="zh-CN" altLang="en-US" sz="2400" b="0" dirty="0"/>
              <a:t>  高位</a:t>
            </a:r>
            <a:r>
              <a:rPr lang="en-US" altLang="zh-CN" sz="2400" b="0" dirty="0"/>
              <a:t>: </a:t>
            </a:r>
            <a:r>
              <a:rPr lang="zh-CN" altLang="en-US" sz="2400" b="0" dirty="0"/>
              <a:t>图</a:t>
            </a:r>
            <a:r>
              <a:rPr lang="zh-CN" altLang="en-US" sz="2400" b="0" dirty="0">
                <a:solidFill>
                  <a:srgbClr val="000000"/>
                </a:solidFill>
              </a:rPr>
              <a:t>像信</a:t>
            </a:r>
            <a:r>
              <a:rPr lang="zh-CN" altLang="en-US" sz="2400" b="0" dirty="0"/>
              <a:t>息</a:t>
            </a:r>
            <a:endParaRPr lang="zh-CN" altLang="en-US" sz="2400" b="0" dirty="0"/>
          </a:p>
          <a:p>
            <a:pPr>
              <a:lnSpc>
                <a:spcPct val="110000"/>
              </a:lnSpc>
              <a:buNone/>
            </a:pPr>
            <a:r>
              <a:rPr lang="zh-CN" altLang="en-US" sz="2400" b="0" dirty="0"/>
              <a:t>  低位</a:t>
            </a:r>
            <a:r>
              <a:rPr lang="en-US" altLang="zh-CN" sz="2400" b="0" dirty="0"/>
              <a:t>: </a:t>
            </a:r>
            <a:r>
              <a:rPr lang="zh-CN" altLang="en-US" sz="2400" b="0" dirty="0"/>
              <a:t>噪声</a:t>
            </a:r>
            <a:endParaRPr lang="zh-CN" altLang="en-US" sz="2400" b="0" dirty="0"/>
          </a:p>
        </p:txBody>
      </p:sp>
      <p:sp>
        <p:nvSpPr>
          <p:cNvPr id="145566" name="矩形 145565"/>
          <p:cNvSpPr/>
          <p:nvPr/>
        </p:nvSpPr>
        <p:spPr>
          <a:xfrm>
            <a:off x="6048693" y="5202555"/>
            <a:ext cx="3535680" cy="53403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lnSpc>
                <a:spcPct val="120000"/>
              </a:lnSpc>
              <a:spcBef>
                <a:spcPct val="20000"/>
              </a:spcBef>
              <a:buClr>
                <a:srgbClr val="800000"/>
              </a:buClr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人眼对随机噪声不敏感。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5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145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/>
      <p:bldP spid="3" grpId="0" bldLvl="0" animBg="1"/>
      <p:bldP spid="145525" grpId="0"/>
      <p:bldP spid="14556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图片 9219"/>
          <p:cNvPicPr/>
          <p:nvPr/>
        </p:nvPicPr>
        <p:blipFill>
          <a:blip r:embed="rId1"/>
          <a:srcRect l="3326" t="11960" r="46579" b="3987"/>
          <a:stretch>
            <a:fillRect/>
          </a:stretch>
        </p:blipFill>
        <p:spPr>
          <a:xfrm>
            <a:off x="3813859" y="2850687"/>
            <a:ext cx="4876800" cy="35052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29" name="组合 228"/>
          <p:cNvGrpSpPr/>
          <p:nvPr/>
        </p:nvGrpSpPr>
        <p:grpSpPr>
          <a:xfrm>
            <a:off x="1686642" y="2133540"/>
            <a:ext cx="4553821" cy="554008"/>
            <a:chOff x="1962782" y="3317604"/>
            <a:chExt cx="4553821" cy="554008"/>
          </a:xfrm>
        </p:grpSpPr>
        <p:sp>
          <p:nvSpPr>
            <p:cNvPr id="230" name="矩形: 圆角 229"/>
            <p:cNvSpPr/>
            <p:nvPr/>
          </p:nvSpPr>
          <p:spPr>
            <a:xfrm>
              <a:off x="1962782" y="3317604"/>
              <a:ext cx="455382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矩形 230"/>
            <p:cNvSpPr/>
            <p:nvPr/>
          </p:nvSpPr>
          <p:spPr>
            <a:xfrm>
              <a:off x="2096236" y="3384550"/>
              <a:ext cx="42759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原始图像（</a:t>
              </a:r>
              <a:r>
                <a:rPr lang="en-US" altLang="zh-CN" sz="2400" dirty="0"/>
                <a:t>8bit</a:t>
              </a:r>
              <a:r>
                <a:rPr lang="en-US" altLang="zh-CN" sz="2400" dirty="0">
                  <a:latin typeface="+mn-ea"/>
                </a:rPr>
                <a:t> </a:t>
              </a:r>
              <a:r>
                <a:rPr lang="zh-CN" altLang="en-US" sz="2400" dirty="0">
                  <a:latin typeface="+mn-ea"/>
                </a:rPr>
                <a:t>灰度</a:t>
              </a:r>
              <a:r>
                <a:rPr lang="en-US" altLang="zh-CN" sz="2400" dirty="0"/>
                <a:t>BMP</a:t>
              </a:r>
              <a:r>
                <a:rPr lang="zh-CN" altLang="en-US" sz="2400" dirty="0">
                  <a:latin typeface="+mn-ea"/>
                </a:rPr>
                <a:t>图像） </a:t>
              </a:r>
              <a:endParaRPr lang="zh-CN" altLang="en-US" sz="2400" dirty="0">
                <a:latin typeface="+mn-ea"/>
              </a:endParaRPr>
            </a:p>
          </p:txBody>
        </p:sp>
      </p:grpSp>
      <p:grpSp>
        <p:nvGrpSpPr>
          <p:cNvPr id="168" name="组合 167"/>
          <p:cNvGrpSpPr/>
          <p:nvPr/>
        </p:nvGrpSpPr>
        <p:grpSpPr>
          <a:xfrm>
            <a:off x="3399049" y="667457"/>
            <a:ext cx="5576627" cy="1109044"/>
            <a:chOff x="3279913" y="488294"/>
            <a:chExt cx="5576627" cy="1109044"/>
          </a:xfrm>
        </p:grpSpPr>
        <p:grpSp>
          <p:nvGrpSpPr>
            <p:cNvPr id="169" name="组合 168"/>
            <p:cNvGrpSpPr/>
            <p:nvPr/>
          </p:nvGrpSpPr>
          <p:grpSpPr>
            <a:xfrm>
              <a:off x="3279913" y="909457"/>
              <a:ext cx="5576627" cy="687881"/>
              <a:chOff x="3279913" y="909457"/>
              <a:chExt cx="5576627" cy="687881"/>
            </a:xfrm>
          </p:grpSpPr>
          <p:sp>
            <p:nvSpPr>
              <p:cNvPr id="327" name="矩形: 圆角 326"/>
              <p:cNvSpPr/>
              <p:nvPr/>
            </p:nvSpPr>
            <p:spPr>
              <a:xfrm>
                <a:off x="3279913" y="909457"/>
                <a:ext cx="5576627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328" name="文本框 327"/>
              <p:cNvSpPr txBox="1"/>
              <p:nvPr/>
            </p:nvSpPr>
            <p:spPr>
              <a:xfrm>
                <a:off x="4726597" y="1032190"/>
                <a:ext cx="3562194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algn="ctr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图像的位平面概念 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70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71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2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3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4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5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6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7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8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9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0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1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2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3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4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5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6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7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8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9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0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1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2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3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4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5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6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7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8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9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0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1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2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3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4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5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6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7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8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9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0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1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2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3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4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5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6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7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8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9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0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1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2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3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4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5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6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7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组合 167"/>
          <p:cNvGrpSpPr/>
          <p:nvPr/>
        </p:nvGrpSpPr>
        <p:grpSpPr>
          <a:xfrm>
            <a:off x="1259350" y="671653"/>
            <a:ext cx="4836651" cy="840284"/>
            <a:chOff x="3135993" y="1051060"/>
            <a:chExt cx="4836651" cy="840284"/>
          </a:xfrm>
        </p:grpSpPr>
        <p:sp>
          <p:nvSpPr>
            <p:cNvPr id="169" name="矩形: 圆角 168"/>
            <p:cNvSpPr/>
            <p:nvPr/>
          </p:nvSpPr>
          <p:spPr>
            <a:xfrm>
              <a:off x="3839426" y="1280937"/>
              <a:ext cx="41332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3972880" y="1333399"/>
              <a:ext cx="399976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图像各个位平面的作用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71" name="矩形 170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72" name="直接连接符 17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3" name="图片 10243"/>
          <p:cNvPicPr>
            <a:picLocks noChangeAspect="1"/>
          </p:cNvPicPr>
          <p:nvPr/>
        </p:nvPicPr>
        <p:blipFill>
          <a:blip r:embed="rId1"/>
          <a:srcRect l="3326" t="12218" r="3326" b="4073"/>
          <a:stretch>
            <a:fillRect/>
          </a:stretch>
        </p:blipFill>
        <p:spPr>
          <a:xfrm>
            <a:off x="1695177" y="2745016"/>
            <a:ext cx="8577536" cy="3441331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74" name="组合 173"/>
          <p:cNvGrpSpPr/>
          <p:nvPr/>
        </p:nvGrpSpPr>
        <p:grpSpPr>
          <a:xfrm>
            <a:off x="1686642" y="1811148"/>
            <a:ext cx="6667136" cy="554008"/>
            <a:chOff x="1962782" y="3317604"/>
            <a:chExt cx="6667136" cy="554008"/>
          </a:xfrm>
        </p:grpSpPr>
        <p:sp>
          <p:nvSpPr>
            <p:cNvPr id="175" name="矩形: 圆角 174"/>
            <p:cNvSpPr/>
            <p:nvPr/>
          </p:nvSpPr>
          <p:spPr>
            <a:xfrm>
              <a:off x="1962782" y="3317604"/>
              <a:ext cx="6667136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/>
            <p:cNvSpPr/>
            <p:nvPr/>
          </p:nvSpPr>
          <p:spPr>
            <a:xfrm>
              <a:off x="2096236" y="3384550"/>
              <a:ext cx="636434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去掉第一个位平面的</a:t>
              </a:r>
              <a:r>
                <a:rPr lang="en-US" altLang="zh-CN" sz="2400" dirty="0"/>
                <a:t>Lena</a:t>
              </a:r>
              <a:r>
                <a:rPr lang="zh-CN" altLang="en-US" sz="2400" dirty="0">
                  <a:latin typeface="+mn-ea"/>
                </a:rPr>
                <a:t>图像和第一个位平面 </a:t>
              </a:r>
              <a:endParaRPr lang="zh-CN" altLang="en-US" sz="2400" dirty="0"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组合 167"/>
          <p:cNvGrpSpPr/>
          <p:nvPr/>
        </p:nvGrpSpPr>
        <p:grpSpPr>
          <a:xfrm>
            <a:off x="1259350" y="671653"/>
            <a:ext cx="4836651" cy="840284"/>
            <a:chOff x="3135993" y="1051060"/>
            <a:chExt cx="4836651" cy="840284"/>
          </a:xfrm>
        </p:grpSpPr>
        <p:sp>
          <p:nvSpPr>
            <p:cNvPr id="169" name="矩形: 圆角 168"/>
            <p:cNvSpPr/>
            <p:nvPr/>
          </p:nvSpPr>
          <p:spPr>
            <a:xfrm>
              <a:off x="3839426" y="1280937"/>
              <a:ext cx="41332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3972880" y="1333399"/>
              <a:ext cx="399976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图像各个位平面的作用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71" name="矩形 170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72" name="直接连接符 17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组合 173"/>
          <p:cNvGrpSpPr/>
          <p:nvPr/>
        </p:nvGrpSpPr>
        <p:grpSpPr>
          <a:xfrm>
            <a:off x="1686642" y="1811148"/>
            <a:ext cx="7400914" cy="554008"/>
            <a:chOff x="1962782" y="3317604"/>
            <a:chExt cx="7400914" cy="554008"/>
          </a:xfrm>
        </p:grpSpPr>
        <p:sp>
          <p:nvSpPr>
            <p:cNvPr id="175" name="矩形: 圆角 174"/>
            <p:cNvSpPr/>
            <p:nvPr/>
          </p:nvSpPr>
          <p:spPr>
            <a:xfrm>
              <a:off x="1962782" y="3317604"/>
              <a:ext cx="7400914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/>
            <p:cNvSpPr/>
            <p:nvPr/>
          </p:nvSpPr>
          <p:spPr>
            <a:xfrm>
              <a:off x="2096235" y="3384550"/>
              <a:ext cx="7086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去掉第</a:t>
              </a:r>
              <a:r>
                <a:rPr lang="en-US" altLang="zh-CN" sz="2400" dirty="0"/>
                <a:t>1</a:t>
              </a:r>
              <a:r>
                <a:rPr lang="zh-CN" altLang="en-US" sz="2400" dirty="0"/>
                <a:t>－</a:t>
              </a:r>
              <a:r>
                <a:rPr lang="en-US" altLang="zh-CN" sz="2400" dirty="0"/>
                <a:t>2</a:t>
              </a:r>
              <a:r>
                <a:rPr lang="zh-CN" altLang="en-US" sz="2400" dirty="0">
                  <a:latin typeface="+mn-ea"/>
                </a:rPr>
                <a:t>个位平面的</a:t>
              </a:r>
              <a:r>
                <a:rPr lang="en-US" altLang="zh-CN" sz="2400" dirty="0"/>
                <a:t>Lena</a:t>
              </a:r>
              <a:r>
                <a:rPr lang="zh-CN" altLang="en-US" sz="2400" dirty="0">
                  <a:latin typeface="+mn-ea"/>
                </a:rPr>
                <a:t>图像和第</a:t>
              </a:r>
              <a:r>
                <a:rPr lang="en-US" altLang="zh-CN" sz="2400" dirty="0"/>
                <a:t>1</a:t>
              </a:r>
              <a:r>
                <a:rPr lang="zh-CN" altLang="en-US" sz="2400" dirty="0"/>
                <a:t>－</a:t>
              </a:r>
              <a:r>
                <a:rPr lang="en-US" altLang="zh-CN" sz="2400" dirty="0"/>
                <a:t>2</a:t>
              </a:r>
              <a:r>
                <a:rPr lang="zh-CN" altLang="en-US" sz="2400" dirty="0">
                  <a:latin typeface="+mn-ea"/>
                </a:rPr>
                <a:t>个位平面 </a:t>
              </a:r>
              <a:endParaRPr lang="zh-CN" altLang="en-US" sz="2400" dirty="0">
                <a:latin typeface="+mn-ea"/>
              </a:endParaRPr>
            </a:p>
          </p:txBody>
        </p:sp>
      </p:grpSp>
      <p:pic>
        <p:nvPicPr>
          <p:cNvPr id="11" name="图片 11267"/>
          <p:cNvPicPr/>
          <p:nvPr/>
        </p:nvPicPr>
        <p:blipFill>
          <a:blip r:embed="rId1"/>
          <a:srcRect l="3326" t="11960" r="3326" b="3987"/>
          <a:stretch>
            <a:fillRect/>
          </a:stretch>
        </p:blipFill>
        <p:spPr>
          <a:xfrm>
            <a:off x="1686642" y="2699092"/>
            <a:ext cx="8605308" cy="340626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组合 167"/>
          <p:cNvGrpSpPr/>
          <p:nvPr/>
        </p:nvGrpSpPr>
        <p:grpSpPr>
          <a:xfrm>
            <a:off x="1259350" y="671653"/>
            <a:ext cx="4836651" cy="840284"/>
            <a:chOff x="3135993" y="1051060"/>
            <a:chExt cx="4836651" cy="840284"/>
          </a:xfrm>
        </p:grpSpPr>
        <p:sp>
          <p:nvSpPr>
            <p:cNvPr id="169" name="矩形: 圆角 168"/>
            <p:cNvSpPr/>
            <p:nvPr/>
          </p:nvSpPr>
          <p:spPr>
            <a:xfrm>
              <a:off x="3839426" y="1280937"/>
              <a:ext cx="41332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3972880" y="1333399"/>
              <a:ext cx="399976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图像各个位平面的作用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71" name="矩形 170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3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72" name="直接连接符 17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组合 173"/>
          <p:cNvGrpSpPr/>
          <p:nvPr/>
        </p:nvGrpSpPr>
        <p:grpSpPr>
          <a:xfrm>
            <a:off x="1686642" y="1811148"/>
            <a:ext cx="7400914" cy="554008"/>
            <a:chOff x="1962782" y="3317604"/>
            <a:chExt cx="7400914" cy="554008"/>
          </a:xfrm>
        </p:grpSpPr>
        <p:sp>
          <p:nvSpPr>
            <p:cNvPr id="175" name="矩形: 圆角 174"/>
            <p:cNvSpPr/>
            <p:nvPr/>
          </p:nvSpPr>
          <p:spPr>
            <a:xfrm>
              <a:off x="1962782" y="3317604"/>
              <a:ext cx="7400914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/>
            <p:cNvSpPr/>
            <p:nvPr/>
          </p:nvSpPr>
          <p:spPr>
            <a:xfrm>
              <a:off x="2096235" y="3384550"/>
              <a:ext cx="7086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j-lt"/>
                </a:rPr>
                <a:t>去掉第</a:t>
              </a:r>
              <a:r>
                <a:rPr lang="en-US" altLang="zh-CN" sz="2400" dirty="0">
                  <a:latin typeface="+mj-lt"/>
                </a:rPr>
                <a:t>1</a:t>
              </a:r>
              <a:r>
                <a:rPr lang="zh-CN" altLang="en-US" sz="2400" dirty="0">
                  <a:latin typeface="+mj-lt"/>
                </a:rPr>
                <a:t>－</a:t>
              </a:r>
              <a:r>
                <a:rPr lang="en-US" altLang="zh-CN" sz="2400" dirty="0">
                  <a:latin typeface="+mj-lt"/>
                </a:rPr>
                <a:t>3</a:t>
              </a:r>
              <a:r>
                <a:rPr lang="zh-CN" altLang="en-US" sz="2400" dirty="0">
                  <a:latin typeface="+mj-lt"/>
                </a:rPr>
                <a:t>个位平面的</a:t>
              </a:r>
              <a:r>
                <a:rPr lang="en-US" altLang="zh-CN" sz="2400" dirty="0">
                  <a:latin typeface="+mj-lt"/>
                </a:rPr>
                <a:t>Lena</a:t>
              </a:r>
              <a:r>
                <a:rPr lang="zh-CN" altLang="en-US" sz="2400" dirty="0">
                  <a:latin typeface="+mj-lt"/>
                </a:rPr>
                <a:t>图像和第</a:t>
              </a:r>
              <a:r>
                <a:rPr lang="en-US" altLang="zh-CN" sz="2400" dirty="0">
                  <a:latin typeface="+mj-lt"/>
                </a:rPr>
                <a:t>1</a:t>
              </a:r>
              <a:r>
                <a:rPr lang="zh-CN" altLang="en-US" sz="2400" dirty="0">
                  <a:latin typeface="+mj-lt"/>
                </a:rPr>
                <a:t>－</a:t>
              </a:r>
              <a:r>
                <a:rPr lang="en-US" altLang="zh-CN" sz="2400" dirty="0">
                  <a:latin typeface="+mj-lt"/>
                </a:rPr>
                <a:t>3</a:t>
              </a:r>
              <a:r>
                <a:rPr lang="zh-CN" altLang="en-US" sz="2400" dirty="0">
                  <a:latin typeface="+mj-lt"/>
                </a:rPr>
                <a:t>个位平面 </a:t>
              </a:r>
              <a:endParaRPr lang="zh-CN" altLang="en-US" sz="2400" dirty="0">
                <a:latin typeface="+mj-lt"/>
              </a:endParaRPr>
            </a:p>
          </p:txBody>
        </p:sp>
      </p:grpSp>
      <p:pic>
        <p:nvPicPr>
          <p:cNvPr id="12" name="图片 12291"/>
          <p:cNvPicPr/>
          <p:nvPr/>
        </p:nvPicPr>
        <p:blipFill>
          <a:blip r:embed="rId1"/>
          <a:srcRect l="3326" t="11960" r="3326" b="3987"/>
          <a:stretch>
            <a:fillRect/>
          </a:stretch>
        </p:blipFill>
        <p:spPr>
          <a:xfrm>
            <a:off x="1686641" y="2664367"/>
            <a:ext cx="8586072" cy="3424789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ISLIDE.VECTOR" val="28b0fd0e-7ece-4f48-881a-83c93b08799b"/>
</p:tagLst>
</file>

<file path=ppt/tags/tag7.xml><?xml version="1.0" encoding="utf-8"?>
<p:tagLst xmlns:p="http://schemas.openxmlformats.org/presentationml/2006/main">
  <p:tag name="ISLIDE.VECTOR" val="28b0fd0e-7ece-4f48-881a-83c93b08799b"/>
</p:tagLst>
</file>

<file path=ppt/tags/tag8.xml><?xml version="1.0" encoding="utf-8"?>
<p:tagLst xmlns:p="http://schemas.openxmlformats.org/presentationml/2006/main">
  <p:tag name="KSO_WM_MEDIACOVER_FLAG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2036</Words>
  <Application>WPS 演示</Application>
  <PresentationFormat>宽屏</PresentationFormat>
  <Paragraphs>220</Paragraphs>
  <Slides>26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Arial</vt:lpstr>
      <vt:lpstr>宋体</vt:lpstr>
      <vt:lpstr>Wingdings</vt:lpstr>
      <vt:lpstr>思源黑体 CN Heavy</vt:lpstr>
      <vt:lpstr>Wingdings</vt:lpstr>
      <vt:lpstr>微软雅黑 Light</vt:lpstr>
      <vt:lpstr>Times New Roman</vt:lpstr>
      <vt:lpstr>思源黑体 CN Normal</vt:lpstr>
      <vt:lpstr>微软雅黑</vt:lpstr>
      <vt:lpstr>Arial Unicode MS</vt:lpstr>
      <vt:lpstr>等线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位平面算法：相关函数</vt:lpstr>
      <vt:lpstr>位平面算法：</vt:lpstr>
      <vt:lpstr>PowerPoint 演示文稿</vt:lpstr>
      <vt:lpstr>位平面算法</vt:lpstr>
      <vt:lpstr>PowerPoint 演示文稿</vt:lpstr>
      <vt:lpstr>PowerPoint 演示文稿</vt:lpstr>
      <vt:lpstr>PowerPoint 演示文稿</vt:lpstr>
      <vt:lpstr>位平面算法</vt:lpstr>
      <vt:lpstr>PowerPoint 演示文稿</vt:lpstr>
      <vt:lpstr>位平面算法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Li安全</cp:lastModifiedBy>
  <cp:revision>530</cp:revision>
  <dcterms:created xsi:type="dcterms:W3CDTF">2019-09-27T01:23:00Z</dcterms:created>
  <dcterms:modified xsi:type="dcterms:W3CDTF">2019-12-19T15:25:02Z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